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37" r:id="rId1"/>
  </p:sldMasterIdLst>
  <p:sldIdLst>
    <p:sldId id="256" r:id="rId2"/>
    <p:sldId id="257" r:id="rId3"/>
    <p:sldId id="258" r:id="rId4"/>
    <p:sldId id="271" r:id="rId5"/>
    <p:sldId id="272" r:id="rId6"/>
    <p:sldId id="259" r:id="rId7"/>
    <p:sldId id="261" r:id="rId8"/>
    <p:sldId id="264" r:id="rId9"/>
    <p:sldId id="265" r:id="rId10"/>
    <p:sldId id="269" r:id="rId11"/>
    <p:sldId id="262" r:id="rId12"/>
    <p:sldId id="270" r:id="rId13"/>
    <p:sldId id="267" r:id="rId14"/>
    <p:sldId id="260" r:id="rId15"/>
    <p:sldId id="263" r:id="rId16"/>
    <p:sldId id="26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813D"/>
    <a:srgbClr val="FBC806"/>
    <a:srgbClr val="4B26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48"/>
    <p:restoredTop sz="95982"/>
  </p:normalViewPr>
  <p:slideViewPr>
    <p:cSldViewPr snapToGrid="0" snapToObjects="1">
      <p:cViewPr varScale="1">
        <p:scale>
          <a:sx n="114" d="100"/>
          <a:sy n="114" d="100"/>
        </p:scale>
        <p:origin x="20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52704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6715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58331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650022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59653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19360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34732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2194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30976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8612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1383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780170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12/12/21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091223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2722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12/12/21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3674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330338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48A87A34-81AB-432B-8DAE-1953F412C126}" type="datetimeFigureOut">
              <a:rPr lang="en-US" smtClean="0"/>
              <a:t>12/12/21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6245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8A87A34-81AB-432B-8DAE-1953F412C126}" type="datetimeFigureOut">
              <a:rPr lang="en-US" smtClean="0"/>
              <a:pPr/>
              <a:t>12/12/21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60154036"/>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E0D74-B567-444D-9131-61B3EAB7A189}"/>
              </a:ext>
            </a:extLst>
          </p:cNvPr>
          <p:cNvSpPr>
            <a:spLocks noGrp="1"/>
          </p:cNvSpPr>
          <p:nvPr>
            <p:ph type="ctrTitle"/>
          </p:nvPr>
        </p:nvSpPr>
        <p:spPr>
          <a:xfrm>
            <a:off x="1193181" y="1579635"/>
            <a:ext cx="9871125" cy="3200400"/>
          </a:xfrm>
        </p:spPr>
        <p:txBody>
          <a:bodyPr>
            <a:normAutofit/>
          </a:bodyPr>
          <a:lstStyle/>
          <a:p>
            <a:r>
              <a:rPr lang="en-US" dirty="0"/>
              <a:t>Distribution Transformer MAINTENANCE USING Iot and Ml</a:t>
            </a:r>
          </a:p>
        </p:txBody>
      </p:sp>
    </p:spTree>
    <p:extLst>
      <p:ext uri="{BB962C8B-B14F-4D97-AF65-F5344CB8AC3E}">
        <p14:creationId xmlns:p14="http://schemas.microsoft.com/office/powerpoint/2010/main" val="807680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B7E9124-40E8-4A0E-BFA8-5761695BAF20}"/>
              </a:ext>
            </a:extLst>
          </p:cNvPr>
          <p:cNvSpPr/>
          <p:nvPr/>
        </p:nvSpPr>
        <p:spPr>
          <a:xfrm>
            <a:off x="1610360" y="352653"/>
            <a:ext cx="8661400" cy="707886"/>
          </a:xfrm>
          <a:prstGeom prst="rect">
            <a:avLst/>
          </a:prstGeom>
          <a:solidFill>
            <a:srgbClr val="4B2608"/>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4000" dirty="0">
                <a:latin typeface="+mj-lt"/>
              </a:rPr>
              <a:t>Implementation Details</a:t>
            </a:r>
            <a:endParaRPr lang="en-IN" sz="4000" dirty="0">
              <a:latin typeface="+mj-lt"/>
            </a:endParaRPr>
          </a:p>
        </p:txBody>
      </p:sp>
      <p:sp>
        <p:nvSpPr>
          <p:cNvPr id="12" name="Rectangle 11">
            <a:extLst>
              <a:ext uri="{FF2B5EF4-FFF2-40B4-BE49-F238E27FC236}">
                <a16:creationId xmlns:a16="http://schemas.microsoft.com/office/drawing/2014/main" id="{3A0E03BC-F621-4F82-B373-A43F4210DCF0}"/>
              </a:ext>
            </a:extLst>
          </p:cNvPr>
          <p:cNvSpPr/>
          <p:nvPr/>
        </p:nvSpPr>
        <p:spPr>
          <a:xfrm>
            <a:off x="1034527" y="1882588"/>
            <a:ext cx="10301344" cy="42089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0F8DCF76-7B71-4B43-9209-26358F9D09A4}"/>
              </a:ext>
            </a:extLst>
          </p:cNvPr>
          <p:cNvSpPr/>
          <p:nvPr/>
        </p:nvSpPr>
        <p:spPr>
          <a:xfrm>
            <a:off x="845817" y="4486395"/>
            <a:ext cx="10190481" cy="129344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Courier New" panose="02070309020205020404" pitchFamily="49" charset="0"/>
              <a:buChar char="o"/>
            </a:pPr>
            <a:r>
              <a:rPr lang="en-US" sz="2400" dirty="0">
                <a:solidFill>
                  <a:schemeClr val="bg1"/>
                </a:solidFill>
                <a:latin typeface="Chalkboard" panose="03050602040202020205" pitchFamily="66" charset="77"/>
              </a:rPr>
              <a:t>Real time panel for Electricity Department.</a:t>
            </a:r>
          </a:p>
          <a:p>
            <a:pPr marL="342900" indent="-342900">
              <a:buFont typeface="Courier New" panose="02070309020205020404" pitchFamily="49" charset="0"/>
              <a:buChar char="o"/>
            </a:pPr>
            <a:r>
              <a:rPr lang="en-US" sz="2400" dirty="0">
                <a:solidFill>
                  <a:schemeClr val="bg1"/>
                </a:solidFill>
                <a:latin typeface="Chalkboard" panose="03050602040202020205" pitchFamily="66" charset="77"/>
              </a:rPr>
              <a:t>supervised learning for better accuracy of the model.</a:t>
            </a:r>
          </a:p>
          <a:p>
            <a:pPr marL="342900" indent="-342900">
              <a:buFont typeface="Courier New" panose="02070309020205020404" pitchFamily="49" charset="0"/>
              <a:buChar char="o"/>
            </a:pPr>
            <a:r>
              <a:rPr lang="en-US" sz="2400" dirty="0">
                <a:solidFill>
                  <a:schemeClr val="bg1"/>
                </a:solidFill>
                <a:latin typeface="Chalkboard" panose="03050602040202020205" pitchFamily="66" charset="77"/>
              </a:rPr>
              <a:t>could label the problems while repairing (aid supervised learning)</a:t>
            </a:r>
            <a:endParaRPr lang="en-IN" sz="2400" dirty="0">
              <a:solidFill>
                <a:schemeClr val="bg1"/>
              </a:solidFill>
              <a:latin typeface="Chalkboard" panose="03050602040202020205" pitchFamily="66" charset="77"/>
            </a:endParaRPr>
          </a:p>
          <a:p>
            <a:pPr algn="ctr"/>
            <a:endParaRPr lang="en-IN" dirty="0"/>
          </a:p>
        </p:txBody>
      </p:sp>
      <p:sp>
        <p:nvSpPr>
          <p:cNvPr id="15" name="Rectangle 14">
            <a:extLst>
              <a:ext uri="{FF2B5EF4-FFF2-40B4-BE49-F238E27FC236}">
                <a16:creationId xmlns:a16="http://schemas.microsoft.com/office/drawing/2014/main" id="{7D1D0F61-C0D9-4E33-8C2E-2AF0F8B6B5E7}"/>
              </a:ext>
            </a:extLst>
          </p:cNvPr>
          <p:cNvSpPr/>
          <p:nvPr/>
        </p:nvSpPr>
        <p:spPr>
          <a:xfrm>
            <a:off x="845816" y="1524463"/>
            <a:ext cx="10190481" cy="124451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2100" u="sng" dirty="0">
                <a:solidFill>
                  <a:schemeClr val="bg1"/>
                </a:solidFill>
                <a:latin typeface="Chalkboard" panose="03050602040202020205" pitchFamily="66" charset="77"/>
              </a:rPr>
              <a:t> </a:t>
            </a:r>
            <a:r>
              <a:rPr lang="en-IN" sz="2500" b="1" u="sng" dirty="0">
                <a:solidFill>
                  <a:schemeClr val="bg1"/>
                </a:solidFill>
                <a:latin typeface="Chalkboard" panose="03050602040202020205" pitchFamily="66" charset="77"/>
              </a:rPr>
              <a:t>In Transformer Monitoring System</a:t>
            </a:r>
            <a:r>
              <a:rPr lang="en-IN" sz="2100" dirty="0">
                <a:solidFill>
                  <a:schemeClr val="bg1"/>
                </a:solidFill>
                <a:latin typeface="Chalkboard" panose="03050602040202020205" pitchFamily="66" charset="77"/>
              </a:rPr>
              <a:t>:</a:t>
            </a:r>
          </a:p>
          <a:p>
            <a:pPr marL="342900" indent="-342900">
              <a:buFont typeface="Courier New" panose="02070309020205020404" pitchFamily="49" charset="0"/>
              <a:buChar char="o"/>
            </a:pPr>
            <a:r>
              <a:rPr lang="en-IN" sz="2400" dirty="0">
                <a:solidFill>
                  <a:schemeClr val="bg1"/>
                </a:solidFill>
                <a:latin typeface="Chalkboard" panose="03050602040202020205" pitchFamily="66" charset="77"/>
              </a:rPr>
              <a:t>Data is collected by above mentioned sensors.</a:t>
            </a:r>
          </a:p>
          <a:p>
            <a:pPr marL="342900" indent="-342900">
              <a:buFont typeface="Courier New" panose="02070309020205020404" pitchFamily="49" charset="0"/>
              <a:buChar char="o"/>
            </a:pPr>
            <a:r>
              <a:rPr lang="en-IN" sz="2400" dirty="0">
                <a:solidFill>
                  <a:schemeClr val="bg1"/>
                </a:solidFill>
                <a:latin typeface="Chalkboard" panose="03050602040202020205" pitchFamily="66" charset="77"/>
              </a:rPr>
              <a:t>Use of GSM module for wireless transmission of data. </a:t>
            </a:r>
          </a:p>
          <a:p>
            <a:pPr marL="342900" indent="-342900">
              <a:buFont typeface="Courier New" panose="02070309020205020404" pitchFamily="49" charset="0"/>
              <a:buChar char="o"/>
            </a:pPr>
            <a:endParaRPr lang="en-IN" sz="2400" dirty="0">
              <a:solidFill>
                <a:schemeClr val="bg1"/>
              </a:solidFill>
              <a:latin typeface="Chalkboard" panose="03050602040202020205" pitchFamily="66" charset="77"/>
            </a:endParaRPr>
          </a:p>
          <a:p>
            <a:pPr algn="ctr"/>
            <a:endParaRPr lang="en-IN" dirty="0"/>
          </a:p>
        </p:txBody>
      </p:sp>
      <p:sp>
        <p:nvSpPr>
          <p:cNvPr id="17" name="Rectangle 16">
            <a:extLst>
              <a:ext uri="{FF2B5EF4-FFF2-40B4-BE49-F238E27FC236}">
                <a16:creationId xmlns:a16="http://schemas.microsoft.com/office/drawing/2014/main" id="{F2DA1012-6CDE-40EA-8B80-E4EA269372F7}"/>
              </a:ext>
            </a:extLst>
          </p:cNvPr>
          <p:cNvSpPr/>
          <p:nvPr/>
        </p:nvSpPr>
        <p:spPr>
          <a:xfrm>
            <a:off x="845816" y="2980963"/>
            <a:ext cx="10190481" cy="129344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Courier New" panose="02070309020205020404" pitchFamily="49" charset="0"/>
              <a:buChar char="o"/>
            </a:pPr>
            <a:r>
              <a:rPr lang="en-US" sz="2400" dirty="0">
                <a:solidFill>
                  <a:schemeClr val="bg1"/>
                </a:solidFill>
                <a:latin typeface="Chalkboard" panose="03050602040202020205" pitchFamily="66" charset="77"/>
              </a:rPr>
              <a:t>The data collected is sent to analysis.</a:t>
            </a:r>
          </a:p>
          <a:p>
            <a:pPr marL="342900" indent="-342900">
              <a:buFont typeface="Courier New" panose="02070309020205020404" pitchFamily="49" charset="0"/>
              <a:buChar char="o"/>
            </a:pPr>
            <a:r>
              <a:rPr lang="en-US" sz="2400" dirty="0">
                <a:solidFill>
                  <a:schemeClr val="bg1"/>
                </a:solidFill>
                <a:latin typeface="Chalkboard" panose="03050602040202020205" pitchFamily="66" charset="77"/>
              </a:rPr>
              <a:t>Data will be uploaded on the server.</a:t>
            </a:r>
          </a:p>
          <a:p>
            <a:pPr marL="342900" indent="-342900">
              <a:buFont typeface="Courier New" panose="02070309020205020404" pitchFamily="49" charset="0"/>
              <a:buChar char="o"/>
            </a:pPr>
            <a:r>
              <a:rPr lang="en-US" sz="2400" dirty="0">
                <a:solidFill>
                  <a:schemeClr val="bg1"/>
                </a:solidFill>
                <a:latin typeface="Chalkboard" panose="03050602040202020205" pitchFamily="66" charset="77"/>
              </a:rPr>
              <a:t>Data analysis using machine learning algorithm. </a:t>
            </a:r>
            <a:endParaRPr lang="en-IN" sz="2400" dirty="0">
              <a:solidFill>
                <a:schemeClr val="bg1"/>
              </a:solidFill>
              <a:latin typeface="Chalkboard" panose="03050602040202020205" pitchFamily="66" charset="77"/>
            </a:endParaRPr>
          </a:p>
          <a:p>
            <a:pPr algn="ctr"/>
            <a:endParaRPr lang="en-IN" dirty="0"/>
          </a:p>
        </p:txBody>
      </p:sp>
    </p:spTree>
    <p:extLst>
      <p:ext uri="{BB962C8B-B14F-4D97-AF65-F5344CB8AC3E}">
        <p14:creationId xmlns:p14="http://schemas.microsoft.com/office/powerpoint/2010/main" val="1969108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4368D6-284B-FF4F-B9A8-3107D37D0CC9}"/>
              </a:ext>
            </a:extLst>
          </p:cNvPr>
          <p:cNvSpPr/>
          <p:nvPr/>
        </p:nvSpPr>
        <p:spPr>
          <a:xfrm>
            <a:off x="3035902" y="462456"/>
            <a:ext cx="6117020" cy="714703"/>
          </a:xfrm>
          <a:prstGeom prst="rect">
            <a:avLst/>
          </a:prstGeom>
          <a:solidFill>
            <a:srgbClr val="4B26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Bookman Old Style" panose="02050604050505020204" pitchFamily="18" charset="0"/>
              </a:rPr>
              <a:t>Software details</a:t>
            </a:r>
          </a:p>
        </p:txBody>
      </p:sp>
      <p:pic>
        <p:nvPicPr>
          <p:cNvPr id="6" name="Picture 5">
            <a:extLst>
              <a:ext uri="{FF2B5EF4-FFF2-40B4-BE49-F238E27FC236}">
                <a16:creationId xmlns:a16="http://schemas.microsoft.com/office/drawing/2014/main" id="{808B2856-2E55-B540-96B1-EF266842D513}"/>
              </a:ext>
            </a:extLst>
          </p:cNvPr>
          <p:cNvPicPr>
            <a:picLocks noChangeAspect="1"/>
          </p:cNvPicPr>
          <p:nvPr/>
        </p:nvPicPr>
        <p:blipFill>
          <a:blip r:embed="rId2"/>
          <a:stretch>
            <a:fillRect/>
          </a:stretch>
        </p:blipFill>
        <p:spPr>
          <a:xfrm>
            <a:off x="-292319" y="1333937"/>
            <a:ext cx="7460374" cy="4973583"/>
          </a:xfrm>
          <a:prstGeom prst="rect">
            <a:avLst/>
          </a:prstGeom>
        </p:spPr>
      </p:pic>
      <p:sp>
        <p:nvSpPr>
          <p:cNvPr id="7" name="Rounded Rectangle 6">
            <a:extLst>
              <a:ext uri="{FF2B5EF4-FFF2-40B4-BE49-F238E27FC236}">
                <a16:creationId xmlns:a16="http://schemas.microsoft.com/office/drawing/2014/main" id="{6647F96D-1A05-E84C-9573-5709B5BFF79B}"/>
              </a:ext>
            </a:extLst>
          </p:cNvPr>
          <p:cNvSpPr/>
          <p:nvPr/>
        </p:nvSpPr>
        <p:spPr>
          <a:xfrm>
            <a:off x="6716110" y="1333937"/>
            <a:ext cx="5297214" cy="5286703"/>
          </a:xfrm>
          <a:prstGeom prst="round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sz="2800" u="sng" dirty="0">
                <a:solidFill>
                  <a:schemeClr val="bg1"/>
                </a:solidFill>
                <a:latin typeface="Chalkboard" panose="03050602040202020205"/>
                <a:cs typeface="MV Boli" panose="02000500030200090000" pitchFamily="2" charset="0"/>
              </a:rPr>
              <a:t>For IoT and Sensors </a:t>
            </a:r>
            <a:r>
              <a:rPr lang="en-US" dirty="0">
                <a:solidFill>
                  <a:schemeClr val="bg1"/>
                </a:solidFill>
                <a:latin typeface="Chalkboard" panose="03050602040202020205"/>
                <a:cs typeface="MV Boli" panose="02000500030200090000" pitchFamily="2" charset="0"/>
              </a:rPr>
              <a:t>:</a:t>
            </a:r>
          </a:p>
          <a:p>
            <a:pPr marL="285750" indent="-285750">
              <a:buFont typeface="Courier New" panose="02070309020205020404" pitchFamily="49" charset="0"/>
              <a:buChar char="o"/>
            </a:pPr>
            <a:r>
              <a:rPr lang="en-US" dirty="0">
                <a:solidFill>
                  <a:schemeClr val="bg1"/>
                </a:solidFill>
                <a:latin typeface="Chalkboard" panose="03050602040202020205"/>
                <a:cs typeface="MV Boli" panose="02000500030200090000" pitchFamily="2" charset="0"/>
              </a:rPr>
              <a:t>Arduino IDE </a:t>
            </a:r>
          </a:p>
          <a:p>
            <a:pPr marL="285750" indent="-285750">
              <a:buFont typeface="Courier New" panose="02070309020205020404" pitchFamily="49" charset="0"/>
              <a:buChar char="o"/>
            </a:pPr>
            <a:r>
              <a:rPr lang="en-US" dirty="0">
                <a:solidFill>
                  <a:schemeClr val="bg1"/>
                </a:solidFill>
                <a:latin typeface="Chalkboard" panose="03050602040202020205"/>
                <a:cs typeface="MV Boli" panose="02000500030200090000" pitchFamily="2" charset="0"/>
              </a:rPr>
              <a:t>Thing speaks IoT analytics Platform</a:t>
            </a:r>
          </a:p>
          <a:p>
            <a:endParaRPr lang="en-US" dirty="0">
              <a:solidFill>
                <a:schemeClr val="bg1"/>
              </a:solidFill>
              <a:latin typeface="Chalkboard" panose="03050602040202020205"/>
              <a:cs typeface="MV Boli" panose="02000500030200090000" pitchFamily="2" charset="0"/>
            </a:endParaRPr>
          </a:p>
          <a:p>
            <a:r>
              <a:rPr lang="en-US" sz="2800" u="sng" dirty="0">
                <a:solidFill>
                  <a:schemeClr val="bg1"/>
                </a:solidFill>
                <a:latin typeface="Chalkboard" panose="03050602040202020205"/>
                <a:cs typeface="MV Boli" panose="02000500030200090000" pitchFamily="2" charset="0"/>
              </a:rPr>
              <a:t>For the Web Application</a:t>
            </a:r>
          </a:p>
          <a:p>
            <a:pPr marL="285750" indent="-285750">
              <a:buFont typeface="Courier New" panose="02070309020205020404" pitchFamily="49" charset="0"/>
              <a:buChar char="o"/>
            </a:pPr>
            <a:r>
              <a:rPr lang="en-US" dirty="0">
                <a:solidFill>
                  <a:schemeClr val="bg1"/>
                </a:solidFill>
                <a:latin typeface="Chalkboard" panose="03050602040202020205"/>
                <a:cs typeface="MV Boli" panose="02000500030200090000" pitchFamily="2" charset="0"/>
              </a:rPr>
              <a:t>Php– For building the framework of the website</a:t>
            </a:r>
          </a:p>
          <a:p>
            <a:pPr marL="285750" indent="-285750">
              <a:buFont typeface="Courier New" panose="02070309020205020404" pitchFamily="49" charset="0"/>
              <a:buChar char="o"/>
            </a:pPr>
            <a:r>
              <a:rPr lang="en-US" dirty="0">
                <a:solidFill>
                  <a:schemeClr val="bg1"/>
                </a:solidFill>
                <a:latin typeface="Chalkboard" panose="03050602040202020205"/>
                <a:cs typeface="MV Boli" panose="02000500030200090000" pitchFamily="2" charset="0"/>
              </a:rPr>
              <a:t>SQL for storing the data in the backend.</a:t>
            </a:r>
          </a:p>
          <a:p>
            <a:pPr marL="285750" indent="-285750">
              <a:buFont typeface="Courier New" panose="02070309020205020404" pitchFamily="49" charset="0"/>
              <a:buChar char="o"/>
            </a:pPr>
            <a:r>
              <a:rPr lang="en-US" dirty="0">
                <a:solidFill>
                  <a:schemeClr val="bg1"/>
                </a:solidFill>
                <a:latin typeface="Chalkboard" panose="03050602040202020205"/>
                <a:cs typeface="MV Boli" panose="02000500030200090000" pitchFamily="2" charset="0"/>
              </a:rPr>
              <a:t>CSS, HTML and </a:t>
            </a:r>
            <a:r>
              <a:rPr lang="en-US" dirty="0" err="1">
                <a:solidFill>
                  <a:schemeClr val="bg1"/>
                </a:solidFill>
                <a:latin typeface="Chalkboard" panose="03050602040202020205"/>
                <a:cs typeface="MV Boli" panose="02000500030200090000" pitchFamily="2" charset="0"/>
              </a:rPr>
              <a:t>Javascript</a:t>
            </a:r>
            <a:r>
              <a:rPr lang="en-US" dirty="0">
                <a:solidFill>
                  <a:schemeClr val="bg1"/>
                </a:solidFill>
                <a:latin typeface="Chalkboard" panose="03050602040202020205"/>
                <a:cs typeface="MV Boli" panose="02000500030200090000" pitchFamily="2" charset="0"/>
              </a:rPr>
              <a:t> for Frontend Development of the </a:t>
            </a:r>
            <a:r>
              <a:rPr lang="en-US" dirty="0">
                <a:solidFill>
                  <a:srgbClr val="FF0000"/>
                </a:solidFill>
                <a:latin typeface="Chalkboard" panose="03050602040202020205"/>
                <a:cs typeface="MV Boli" panose="02000500030200090000" pitchFamily="2" charset="0"/>
              </a:rPr>
              <a:t>web application.</a:t>
            </a:r>
          </a:p>
          <a:p>
            <a:endParaRPr lang="en-US" sz="2400" u="sng" dirty="0">
              <a:solidFill>
                <a:schemeClr val="bg1"/>
              </a:solidFill>
              <a:latin typeface="Chalkboard" panose="03050602040202020205"/>
              <a:cs typeface="MV Boli" panose="02000500030200090000" pitchFamily="2" charset="0"/>
            </a:endParaRPr>
          </a:p>
          <a:p>
            <a:r>
              <a:rPr lang="en-US" sz="2400" u="sng" dirty="0">
                <a:solidFill>
                  <a:schemeClr val="bg1"/>
                </a:solidFill>
                <a:latin typeface="Chalkboard" panose="03050602040202020205"/>
                <a:cs typeface="MV Boli" panose="02000500030200090000" pitchFamily="2" charset="0"/>
              </a:rPr>
              <a:t>For Data Analysis</a:t>
            </a:r>
          </a:p>
          <a:p>
            <a:r>
              <a:rPr lang="en-US" dirty="0">
                <a:solidFill>
                  <a:schemeClr val="bg1"/>
                </a:solidFill>
                <a:latin typeface="Chalkboard" panose="03050602040202020205"/>
                <a:cs typeface="MV Boli" panose="02000500030200090000" pitchFamily="2" charset="0"/>
              </a:rPr>
              <a:t>Python – To train the ML models.</a:t>
            </a:r>
          </a:p>
          <a:p>
            <a:r>
              <a:rPr lang="en-US" dirty="0">
                <a:solidFill>
                  <a:schemeClr val="bg1"/>
                </a:solidFill>
                <a:latin typeface="Chalkboard" panose="03050602040202020205"/>
                <a:cs typeface="MV Boli" panose="02000500030200090000" pitchFamily="2" charset="0"/>
              </a:rPr>
              <a:t>Libraries : Sci lab and Pandas </a:t>
            </a:r>
          </a:p>
          <a:p>
            <a:pPr marL="285750" indent="-285750">
              <a:buFont typeface="Courier New" panose="02070309020205020404" pitchFamily="49" charset="0"/>
              <a:buChar char="o"/>
            </a:pPr>
            <a:endParaRPr lang="en-US" dirty="0">
              <a:solidFill>
                <a:schemeClr val="bg1"/>
              </a:solidFill>
              <a:latin typeface="Chalkboard"/>
            </a:endParaRPr>
          </a:p>
          <a:p>
            <a:endParaRPr lang="en-US" dirty="0">
              <a:solidFill>
                <a:schemeClr val="bg1"/>
              </a:solidFill>
              <a:latin typeface="Chalkboard"/>
            </a:endParaRPr>
          </a:p>
          <a:p>
            <a:endParaRPr lang="en-US" dirty="0">
              <a:solidFill>
                <a:schemeClr val="bg1"/>
              </a:solidFill>
              <a:latin typeface="Chalkboard"/>
            </a:endParaRPr>
          </a:p>
          <a:p>
            <a:endParaRPr lang="en-US" dirty="0">
              <a:solidFill>
                <a:schemeClr val="bg1"/>
              </a:solidFill>
              <a:latin typeface="Chalkboard"/>
            </a:endParaRPr>
          </a:p>
        </p:txBody>
      </p:sp>
      <p:sp>
        <p:nvSpPr>
          <p:cNvPr id="10" name="Rounded Rectangle 9">
            <a:extLst>
              <a:ext uri="{FF2B5EF4-FFF2-40B4-BE49-F238E27FC236}">
                <a16:creationId xmlns:a16="http://schemas.microsoft.com/office/drawing/2014/main" id="{80A4A22B-843C-364C-ACE1-F83D34F093E4}"/>
              </a:ext>
            </a:extLst>
          </p:cNvPr>
          <p:cNvSpPr/>
          <p:nvPr/>
        </p:nvSpPr>
        <p:spPr>
          <a:xfrm>
            <a:off x="5857875" y="1843088"/>
            <a:ext cx="3295047" cy="585787"/>
          </a:xfrm>
          <a:prstGeom prst="roundRect">
            <a:avLst/>
          </a:prstGeom>
          <a:solidFill>
            <a:srgbClr val="7030A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59BCD72-050B-4A42-A0C5-A5078026AC63}"/>
              </a:ext>
            </a:extLst>
          </p:cNvPr>
          <p:cNvSpPr/>
          <p:nvPr/>
        </p:nvSpPr>
        <p:spPr>
          <a:xfrm>
            <a:off x="8896953" y="3245067"/>
            <a:ext cx="3295047" cy="1151322"/>
          </a:xfrm>
          <a:prstGeom prst="roundRect">
            <a:avLst/>
          </a:prstGeom>
          <a:solidFill>
            <a:srgbClr val="00B05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DE5C90D-EEEA-C74B-9E06-940B21E3A69D}"/>
              </a:ext>
            </a:extLst>
          </p:cNvPr>
          <p:cNvSpPr/>
          <p:nvPr/>
        </p:nvSpPr>
        <p:spPr>
          <a:xfrm>
            <a:off x="5520531" y="5428622"/>
            <a:ext cx="3376422" cy="1035676"/>
          </a:xfrm>
          <a:prstGeom prst="roundRect">
            <a:avLst/>
          </a:prstGeom>
          <a:solidFill>
            <a:srgbClr val="00B0F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390DB383-7E17-D948-A361-6E82EBD3218F}"/>
              </a:ext>
            </a:extLst>
          </p:cNvPr>
          <p:cNvSpPr/>
          <p:nvPr/>
        </p:nvSpPr>
        <p:spPr>
          <a:xfrm>
            <a:off x="10729913" y="985838"/>
            <a:ext cx="1283411" cy="857250"/>
          </a:xfrm>
          <a:prstGeom prst="roundRect">
            <a:avLst/>
          </a:prstGeom>
          <a:solidFill>
            <a:srgbClr val="FBC80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51174A30-A048-3F4C-989B-36B8C65618A4}"/>
              </a:ext>
            </a:extLst>
          </p:cNvPr>
          <p:cNvSpPr/>
          <p:nvPr/>
        </p:nvSpPr>
        <p:spPr>
          <a:xfrm>
            <a:off x="11144250" y="5557838"/>
            <a:ext cx="1047750" cy="228600"/>
          </a:xfrm>
          <a:prstGeom prst="roundRect">
            <a:avLst/>
          </a:prstGeom>
          <a:solidFill>
            <a:schemeClr val="accent5">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840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347AFD1-120D-714F-9899-2026386C2AF0}"/>
              </a:ext>
            </a:extLst>
          </p:cNvPr>
          <p:cNvSpPr/>
          <p:nvPr/>
        </p:nvSpPr>
        <p:spPr>
          <a:xfrm>
            <a:off x="313372" y="1307722"/>
            <a:ext cx="11445241" cy="3921503"/>
          </a:xfrm>
          <a:prstGeom prst="roundRect">
            <a:avLst/>
          </a:prstGeom>
          <a:solidFill>
            <a:srgbClr val="00B0F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9E407C10-72C6-0745-AEC0-DD320FBCABE7}"/>
              </a:ext>
            </a:extLst>
          </p:cNvPr>
          <p:cNvSpPr/>
          <p:nvPr/>
        </p:nvSpPr>
        <p:spPr>
          <a:xfrm>
            <a:off x="4182903" y="3100389"/>
            <a:ext cx="8009097" cy="3580238"/>
          </a:xfrm>
          <a:prstGeom prst="roundRect">
            <a:avLst/>
          </a:prstGeom>
          <a:solidFill>
            <a:srgbClr val="7030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B6D7148-1B39-3740-B32D-164DBEAA22AD}"/>
              </a:ext>
            </a:extLst>
          </p:cNvPr>
          <p:cNvSpPr txBox="1"/>
          <p:nvPr/>
        </p:nvSpPr>
        <p:spPr>
          <a:xfrm>
            <a:off x="454144" y="186542"/>
            <a:ext cx="7037549" cy="6494085"/>
          </a:xfrm>
          <a:prstGeom prst="rect">
            <a:avLst/>
          </a:prstGeom>
          <a:noFill/>
        </p:spPr>
        <p:txBody>
          <a:bodyPr wrap="square">
            <a:spAutoFit/>
          </a:bodyPr>
          <a:lstStyle/>
          <a:p>
            <a:pPr marL="457200" indent="-457200">
              <a:buFont typeface="Courier New" panose="02070309020205020404" pitchFamily="49" charset="0"/>
              <a:buChar char="o"/>
            </a:pPr>
            <a:r>
              <a:rPr lang="en-US" sz="3200" dirty="0">
                <a:latin typeface="Chalkboard" panose="03050602040202020205" pitchFamily="66" charset="77"/>
              </a:rPr>
              <a:t>Web-based GUI </a:t>
            </a:r>
          </a:p>
          <a:p>
            <a:pPr marL="457200" indent="-457200">
              <a:buFont typeface="Courier New" panose="02070309020205020404" pitchFamily="49" charset="0"/>
              <a:buChar char="o"/>
            </a:pPr>
            <a:endParaRPr lang="en-US" sz="3200" dirty="0">
              <a:latin typeface="Chalkboard" panose="03050602040202020205" pitchFamily="66" charset="77"/>
            </a:endParaRPr>
          </a:p>
          <a:p>
            <a:pPr marL="457200" indent="-457200">
              <a:buFont typeface="Courier New" panose="02070309020205020404" pitchFamily="49" charset="0"/>
              <a:buChar char="o"/>
            </a:pPr>
            <a:r>
              <a:rPr lang="en-US" sz="3200" dirty="0">
                <a:latin typeface="Chalkboard" panose="03050602040202020205" pitchFamily="66" charset="77"/>
              </a:rPr>
              <a:t>Transformer status and predictions</a:t>
            </a:r>
          </a:p>
          <a:p>
            <a:pPr marL="457200" indent="-457200">
              <a:buFont typeface="Courier New" panose="02070309020205020404" pitchFamily="49" charset="0"/>
              <a:buChar char="o"/>
            </a:pPr>
            <a:endParaRPr lang="en-US" sz="3200" dirty="0">
              <a:latin typeface="Chalkboard" panose="03050602040202020205" pitchFamily="66" charset="77"/>
            </a:endParaRPr>
          </a:p>
          <a:p>
            <a:pPr marL="457200" indent="-457200">
              <a:buFont typeface="Courier New" panose="02070309020205020404" pitchFamily="49" charset="0"/>
              <a:buChar char="o"/>
            </a:pPr>
            <a:r>
              <a:rPr lang="en-US" sz="3200" dirty="0">
                <a:latin typeface="Chalkboard" panose="03050602040202020205" pitchFamily="66" charset="77"/>
              </a:rPr>
              <a:t>Transformer detection/locality</a:t>
            </a:r>
          </a:p>
          <a:p>
            <a:endParaRPr lang="en-US" sz="3200" dirty="0">
              <a:latin typeface="Chalkboard" panose="03050602040202020205" pitchFamily="66" charset="77"/>
            </a:endParaRPr>
          </a:p>
          <a:p>
            <a:pPr marL="457200" indent="-457200">
              <a:buFont typeface="Courier New" panose="02070309020205020404" pitchFamily="49" charset="0"/>
              <a:buChar char="o"/>
            </a:pPr>
            <a:r>
              <a:rPr lang="en-US" sz="3200" dirty="0">
                <a:latin typeface="Chalkboard" panose="03050602040202020205" pitchFamily="66" charset="77"/>
              </a:rPr>
              <a:t>Panel to lodge complain to SEB(State Electricity Board) office</a:t>
            </a:r>
          </a:p>
          <a:p>
            <a:endParaRPr lang="en-US" sz="3200" dirty="0">
              <a:latin typeface="Chalkboard" panose="03050602040202020205" pitchFamily="66" charset="77"/>
            </a:endParaRPr>
          </a:p>
          <a:p>
            <a:pPr marL="457200" indent="-457200">
              <a:buFont typeface="Courier New" panose="02070309020205020404" pitchFamily="49" charset="0"/>
              <a:buChar char="o"/>
            </a:pPr>
            <a:r>
              <a:rPr lang="en-US" sz="3200" dirty="0">
                <a:latin typeface="Chalkboard" panose="03050602040202020205" pitchFamily="66" charset="77"/>
              </a:rPr>
              <a:t>Both users and SEB staff friendly.</a:t>
            </a:r>
          </a:p>
          <a:p>
            <a:pPr marL="457200" indent="-457200">
              <a:buFont typeface="Courier New" panose="02070309020205020404" pitchFamily="49" charset="0"/>
              <a:buChar char="o"/>
            </a:pPr>
            <a:endParaRPr lang="en-US" sz="3200" dirty="0">
              <a:latin typeface="Chalkboard" panose="03050602040202020205" pitchFamily="66" charset="77"/>
            </a:endParaRPr>
          </a:p>
          <a:p>
            <a:pPr marL="457200" indent="-457200">
              <a:buFont typeface="Courier New" panose="02070309020205020404" pitchFamily="49" charset="0"/>
              <a:buChar char="o"/>
            </a:pPr>
            <a:r>
              <a:rPr lang="en-IN" sz="3200" dirty="0">
                <a:latin typeface="Chalkboard" panose="03050602040202020205" pitchFamily="66" charset="77"/>
              </a:rPr>
              <a:t>Locality status for users.</a:t>
            </a:r>
          </a:p>
        </p:txBody>
      </p:sp>
      <p:sp>
        <p:nvSpPr>
          <p:cNvPr id="6" name="Oval 5">
            <a:extLst>
              <a:ext uri="{FF2B5EF4-FFF2-40B4-BE49-F238E27FC236}">
                <a16:creationId xmlns:a16="http://schemas.microsoft.com/office/drawing/2014/main" id="{8407B897-F2FE-A04B-98AD-606492101057}"/>
              </a:ext>
            </a:extLst>
          </p:cNvPr>
          <p:cNvSpPr/>
          <p:nvPr/>
        </p:nvSpPr>
        <p:spPr>
          <a:xfrm>
            <a:off x="11040035" y="309282"/>
            <a:ext cx="1425389" cy="1237130"/>
          </a:xfrm>
          <a:prstGeom prst="ellipse">
            <a:avLst/>
          </a:prstGeom>
          <a:solidFill>
            <a:srgbClr val="92D05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8904106-195E-3F4B-8B04-3BF1E66EEB76}"/>
              </a:ext>
            </a:extLst>
          </p:cNvPr>
          <p:cNvSpPr/>
          <p:nvPr/>
        </p:nvSpPr>
        <p:spPr>
          <a:xfrm>
            <a:off x="10582835" y="4639235"/>
            <a:ext cx="2017059" cy="1828800"/>
          </a:xfrm>
          <a:prstGeom prst="ellipse">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5E44313-B5F8-654B-9593-006005606E4A}"/>
              </a:ext>
            </a:extLst>
          </p:cNvPr>
          <p:cNvSpPr/>
          <p:nvPr/>
        </p:nvSpPr>
        <p:spPr>
          <a:xfrm>
            <a:off x="9265024" y="2043953"/>
            <a:ext cx="2823882" cy="268941"/>
          </a:xfrm>
          <a:prstGeom prst="round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B9A510D-8D63-D440-AF3A-CF9926FC2A6C}"/>
              </a:ext>
            </a:extLst>
          </p:cNvPr>
          <p:cNvSpPr/>
          <p:nvPr/>
        </p:nvSpPr>
        <p:spPr>
          <a:xfrm>
            <a:off x="2595282" y="5701553"/>
            <a:ext cx="3240742" cy="188259"/>
          </a:xfrm>
          <a:prstGeom prst="roundRect">
            <a:avLst/>
          </a:prstGeom>
          <a:solidFill>
            <a:srgbClr val="EC813D">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9366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6A59B5-96A5-5547-A346-04542515B9BF}"/>
              </a:ext>
            </a:extLst>
          </p:cNvPr>
          <p:cNvSpPr/>
          <p:nvPr/>
        </p:nvSpPr>
        <p:spPr>
          <a:xfrm>
            <a:off x="2783541" y="1183341"/>
            <a:ext cx="7194177" cy="5284694"/>
          </a:xfrm>
          <a:prstGeom prst="rect">
            <a:avLst/>
          </a:prstGeom>
          <a:solidFill>
            <a:srgbClr val="FBC806">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5F3CF41-76A9-4ABC-AEDF-3BAED1FF28E9}"/>
              </a:ext>
            </a:extLst>
          </p:cNvPr>
          <p:cNvGrpSpPr/>
          <p:nvPr/>
        </p:nvGrpSpPr>
        <p:grpSpPr>
          <a:xfrm>
            <a:off x="2499360" y="1300480"/>
            <a:ext cx="7335520" cy="5352918"/>
            <a:chOff x="2403004" y="724162"/>
            <a:chExt cx="7848436" cy="5727437"/>
          </a:xfrm>
        </p:grpSpPr>
        <p:pic>
          <p:nvPicPr>
            <p:cNvPr id="5" name="Picture 4">
              <a:extLst>
                <a:ext uri="{FF2B5EF4-FFF2-40B4-BE49-F238E27FC236}">
                  <a16:creationId xmlns:a16="http://schemas.microsoft.com/office/drawing/2014/main" id="{8A69FC03-A939-42F1-B29B-8B0733CAA527}"/>
                </a:ext>
              </a:extLst>
            </p:cNvPr>
            <p:cNvPicPr>
              <a:picLocks noChangeAspect="1"/>
            </p:cNvPicPr>
            <p:nvPr/>
          </p:nvPicPr>
          <p:blipFill>
            <a:blip r:embed="rId2"/>
            <a:stretch>
              <a:fillRect/>
            </a:stretch>
          </p:blipFill>
          <p:spPr>
            <a:xfrm>
              <a:off x="2403004" y="724162"/>
              <a:ext cx="7848436" cy="5727437"/>
            </a:xfrm>
            <a:prstGeom prst="rect">
              <a:avLst/>
            </a:prstGeom>
          </p:spPr>
        </p:pic>
        <p:sp>
          <p:nvSpPr>
            <p:cNvPr id="6" name="Rectangle 5">
              <a:extLst>
                <a:ext uri="{FF2B5EF4-FFF2-40B4-BE49-F238E27FC236}">
                  <a16:creationId xmlns:a16="http://schemas.microsoft.com/office/drawing/2014/main" id="{769D6ED7-DA77-4D31-8ABF-42A2033282D3}"/>
                </a:ext>
              </a:extLst>
            </p:cNvPr>
            <p:cNvSpPr/>
            <p:nvPr/>
          </p:nvSpPr>
          <p:spPr>
            <a:xfrm>
              <a:off x="7081520" y="1209040"/>
              <a:ext cx="1513840" cy="721360"/>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Goa Electricity Departme</a:t>
              </a:r>
              <a:r>
                <a:rPr lang="en-US" dirty="0">
                  <a:solidFill>
                    <a:schemeClr val="bg1"/>
                  </a:solidFill>
                </a:rPr>
                <a:t>nt</a:t>
              </a:r>
              <a:endParaRPr lang="en-IN" dirty="0">
                <a:solidFill>
                  <a:schemeClr val="bg1"/>
                </a:solidFill>
              </a:endParaRPr>
            </a:p>
          </p:txBody>
        </p:sp>
        <p:sp>
          <p:nvSpPr>
            <p:cNvPr id="7" name="Rectangle 6">
              <a:extLst>
                <a:ext uri="{FF2B5EF4-FFF2-40B4-BE49-F238E27FC236}">
                  <a16:creationId xmlns:a16="http://schemas.microsoft.com/office/drawing/2014/main" id="{9A76864F-C01B-4F15-A27E-D52BDE62017A}"/>
                </a:ext>
              </a:extLst>
            </p:cNvPr>
            <p:cNvSpPr/>
            <p:nvPr/>
          </p:nvSpPr>
          <p:spPr>
            <a:xfrm>
              <a:off x="7233920" y="2987040"/>
              <a:ext cx="1178560" cy="802640"/>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Arduino Nano</a:t>
              </a:r>
              <a:endParaRPr lang="en-IN" dirty="0">
                <a:solidFill>
                  <a:schemeClr val="bg1"/>
                </a:solidFill>
              </a:endParaRPr>
            </a:p>
          </p:txBody>
        </p:sp>
      </p:grpSp>
      <p:sp>
        <p:nvSpPr>
          <p:cNvPr id="10" name="Rectangle 9">
            <a:extLst>
              <a:ext uri="{FF2B5EF4-FFF2-40B4-BE49-F238E27FC236}">
                <a16:creationId xmlns:a16="http://schemas.microsoft.com/office/drawing/2014/main" id="{35873814-AC40-49DB-A0EF-2A617244BC9E}"/>
              </a:ext>
            </a:extLst>
          </p:cNvPr>
          <p:cNvSpPr/>
          <p:nvPr/>
        </p:nvSpPr>
        <p:spPr>
          <a:xfrm>
            <a:off x="1778000" y="312934"/>
            <a:ext cx="8636000" cy="67056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Bookman Old Style" panose="02050604050505020204" pitchFamily="18" charset="0"/>
                <a:ea typeface="Noto Mono" panose="020B0609030804020204" pitchFamily="49" charset="0"/>
                <a:cs typeface="Noto Mono" panose="020B0609030804020204" pitchFamily="49" charset="0"/>
              </a:rPr>
              <a:t>BLOCK DIAGRAM</a:t>
            </a:r>
            <a:endParaRPr lang="en-IN" sz="3200" dirty="0">
              <a:latin typeface="Bookman Old Style" panose="02050604050505020204" pitchFamily="18" charset="0"/>
              <a:ea typeface="Noto Mono" panose="020B0609030804020204" pitchFamily="49" charset="0"/>
              <a:cs typeface="Noto Mono" panose="020B0609030804020204" pitchFamily="49" charset="0"/>
            </a:endParaRPr>
          </a:p>
        </p:txBody>
      </p:sp>
      <p:sp>
        <p:nvSpPr>
          <p:cNvPr id="3" name="Rectangle 2">
            <a:extLst>
              <a:ext uri="{FF2B5EF4-FFF2-40B4-BE49-F238E27FC236}">
                <a16:creationId xmlns:a16="http://schemas.microsoft.com/office/drawing/2014/main" id="{B4A1F2EB-715C-9245-8652-53CD6A03E551}"/>
              </a:ext>
            </a:extLst>
          </p:cNvPr>
          <p:cNvSpPr/>
          <p:nvPr/>
        </p:nvSpPr>
        <p:spPr>
          <a:xfrm>
            <a:off x="6345044" y="5754029"/>
            <a:ext cx="1315844" cy="5910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6D6B3F1-D6AD-BC44-A1EF-F6923BF21784}"/>
              </a:ext>
            </a:extLst>
          </p:cNvPr>
          <p:cNvSpPr/>
          <p:nvPr/>
        </p:nvSpPr>
        <p:spPr>
          <a:xfrm>
            <a:off x="9366529" y="6084686"/>
            <a:ext cx="468351" cy="5575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5400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79931F-0255-0242-9B4F-354AEA8B1DB1}"/>
              </a:ext>
            </a:extLst>
          </p:cNvPr>
          <p:cNvSpPr/>
          <p:nvPr/>
        </p:nvSpPr>
        <p:spPr>
          <a:xfrm>
            <a:off x="2070539" y="599090"/>
            <a:ext cx="8282152" cy="714703"/>
          </a:xfrm>
          <a:prstGeom prst="rect">
            <a:avLst/>
          </a:prstGeom>
          <a:solidFill>
            <a:srgbClr val="4B2608"/>
          </a:solidFill>
          <a:ln>
            <a:solidFill>
              <a:srgbClr val="4B2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Bookman Old Style" panose="02050604050505020204" pitchFamily="18" charset="0"/>
              </a:rPr>
              <a:t>OTHER COMPONENTS PRESENT</a:t>
            </a:r>
          </a:p>
        </p:txBody>
      </p:sp>
      <p:sp>
        <p:nvSpPr>
          <p:cNvPr id="8" name="Rounded Rectangle 7">
            <a:extLst>
              <a:ext uri="{FF2B5EF4-FFF2-40B4-BE49-F238E27FC236}">
                <a16:creationId xmlns:a16="http://schemas.microsoft.com/office/drawing/2014/main" id="{7E8F322E-4484-CC4B-A88F-8B0E08ADC862}"/>
              </a:ext>
            </a:extLst>
          </p:cNvPr>
          <p:cNvSpPr/>
          <p:nvPr/>
        </p:nvSpPr>
        <p:spPr>
          <a:xfrm>
            <a:off x="428296" y="1502979"/>
            <a:ext cx="2039006" cy="456149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u="sng" dirty="0">
                <a:solidFill>
                  <a:schemeClr val="tx2">
                    <a:lumMod val="10000"/>
                  </a:schemeClr>
                </a:solidFill>
                <a:latin typeface="Chalkboard" panose="03050602040202020205" pitchFamily="66" charset="77"/>
              </a:rPr>
              <a:t>Circuit Breaker:</a:t>
            </a:r>
            <a:r>
              <a:rPr lang="en-IN" sz="2400" dirty="0">
                <a:solidFill>
                  <a:schemeClr val="tx2">
                    <a:lumMod val="10000"/>
                  </a:schemeClr>
                </a:solidFill>
                <a:latin typeface="Chalkboard" panose="03050602040202020205" pitchFamily="66" charset="77"/>
              </a:rPr>
              <a:t> </a:t>
            </a:r>
            <a:r>
              <a:rPr lang="en-IN" sz="2000" dirty="0">
                <a:solidFill>
                  <a:schemeClr val="tx2">
                    <a:lumMod val="10000"/>
                  </a:schemeClr>
                </a:solidFill>
                <a:latin typeface="Chalkboard" panose="03050602040202020205" pitchFamily="66" charset="77"/>
              </a:rPr>
              <a:t>The circuit breaker is used to trip the DAFP module in case of faults such as a short circuit. </a:t>
            </a:r>
          </a:p>
        </p:txBody>
      </p:sp>
      <p:sp>
        <p:nvSpPr>
          <p:cNvPr id="9" name="Rounded Rectangle 8">
            <a:extLst>
              <a:ext uri="{FF2B5EF4-FFF2-40B4-BE49-F238E27FC236}">
                <a16:creationId xmlns:a16="http://schemas.microsoft.com/office/drawing/2014/main" id="{88F6030C-AB0B-E349-9FD1-141A79D7C9ED}"/>
              </a:ext>
            </a:extLst>
          </p:cNvPr>
          <p:cNvSpPr/>
          <p:nvPr/>
        </p:nvSpPr>
        <p:spPr>
          <a:xfrm>
            <a:off x="9769366" y="1502979"/>
            <a:ext cx="2039006" cy="456149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u="sng" dirty="0">
                <a:solidFill>
                  <a:schemeClr val="tx2">
                    <a:lumMod val="10000"/>
                  </a:schemeClr>
                </a:solidFill>
              </a:rPr>
              <a:t>Arduino nano: </a:t>
            </a:r>
            <a:r>
              <a:rPr lang="en-IN" dirty="0">
                <a:solidFill>
                  <a:schemeClr val="tx2">
                    <a:lumMod val="10000"/>
                  </a:schemeClr>
                </a:solidFill>
              </a:rPr>
              <a:t>All the sensors and the GSM module will be connected to it with which we would be monitoring all the data parameters.</a:t>
            </a:r>
          </a:p>
        </p:txBody>
      </p:sp>
      <p:sp>
        <p:nvSpPr>
          <p:cNvPr id="10" name="Rounded Rectangle 9">
            <a:extLst>
              <a:ext uri="{FF2B5EF4-FFF2-40B4-BE49-F238E27FC236}">
                <a16:creationId xmlns:a16="http://schemas.microsoft.com/office/drawing/2014/main" id="{B926BB9A-FCE2-AD41-8C98-6B5BBF192A27}"/>
              </a:ext>
            </a:extLst>
          </p:cNvPr>
          <p:cNvSpPr/>
          <p:nvPr/>
        </p:nvSpPr>
        <p:spPr>
          <a:xfrm>
            <a:off x="7340161" y="1502979"/>
            <a:ext cx="2039006" cy="456149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u="sng" dirty="0">
                <a:solidFill>
                  <a:schemeClr val="tx2">
                    <a:lumMod val="10000"/>
                  </a:schemeClr>
                </a:solidFill>
                <a:latin typeface="Chalkboard" panose="03050602040202020205" pitchFamily="66" charset="77"/>
              </a:rPr>
              <a:t>UPS/Battery</a:t>
            </a:r>
            <a:r>
              <a:rPr lang="en-IN" sz="1600" dirty="0">
                <a:solidFill>
                  <a:schemeClr val="tx2">
                    <a:lumMod val="10000"/>
                  </a:schemeClr>
                </a:solidFill>
                <a:latin typeface="Chalkboard" panose="03050602040202020205" pitchFamily="66" charset="77"/>
              </a:rPr>
              <a:t>: In a power failure, the breaker trips the circuit due to </a:t>
            </a:r>
            <a:r>
              <a:rPr lang="en-IN" sz="1600" dirty="0" err="1">
                <a:solidFill>
                  <a:schemeClr val="tx2">
                    <a:lumMod val="10000"/>
                  </a:schemeClr>
                </a:solidFill>
                <a:latin typeface="Chalkboard" panose="03050602040202020205" pitchFamily="66" charset="77"/>
              </a:rPr>
              <a:t>Undervoltage</a:t>
            </a:r>
            <a:r>
              <a:rPr lang="en-IN" sz="1600" dirty="0">
                <a:solidFill>
                  <a:schemeClr val="tx2">
                    <a:lumMod val="10000"/>
                  </a:schemeClr>
                </a:solidFill>
                <a:latin typeface="Chalkboard" panose="03050602040202020205" pitchFamily="66" charset="77"/>
              </a:rPr>
              <a:t>/overvoltage, the UPS(Uninterrupted Power Supply)/Battery is used to supply power to the microcontroller. Single-board microcontroller </a:t>
            </a:r>
          </a:p>
        </p:txBody>
      </p:sp>
      <p:sp>
        <p:nvSpPr>
          <p:cNvPr id="11" name="Rounded Rectangle 10">
            <a:extLst>
              <a:ext uri="{FF2B5EF4-FFF2-40B4-BE49-F238E27FC236}">
                <a16:creationId xmlns:a16="http://schemas.microsoft.com/office/drawing/2014/main" id="{3AE90D57-1E53-2F43-BCB4-DA0F300BB881}"/>
              </a:ext>
            </a:extLst>
          </p:cNvPr>
          <p:cNvSpPr/>
          <p:nvPr/>
        </p:nvSpPr>
        <p:spPr>
          <a:xfrm>
            <a:off x="5018032" y="1502979"/>
            <a:ext cx="2039006" cy="456149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u="sng" dirty="0">
                <a:solidFill>
                  <a:schemeClr val="tx2">
                    <a:lumMod val="10000"/>
                  </a:schemeClr>
                </a:solidFill>
                <a:latin typeface="Chalkboard" panose="03050602040202020205" pitchFamily="66" charset="77"/>
              </a:rPr>
              <a:t>SMPS</a:t>
            </a:r>
            <a:r>
              <a:rPr lang="en-IN" sz="2000" u="sng" dirty="0">
                <a:solidFill>
                  <a:schemeClr val="tx2">
                    <a:lumMod val="10000"/>
                  </a:schemeClr>
                </a:solidFill>
                <a:latin typeface="Chalkboard" panose="03050602040202020205" pitchFamily="66" charset="77"/>
              </a:rPr>
              <a:t>(Switch Mode Power Supply)/AC to DC Converter: </a:t>
            </a:r>
            <a:r>
              <a:rPr lang="en-IN" sz="2000" dirty="0">
                <a:solidFill>
                  <a:schemeClr val="tx2">
                    <a:lumMod val="10000"/>
                  </a:schemeClr>
                </a:solidFill>
                <a:latin typeface="Chalkboard" panose="03050602040202020205" pitchFamily="66" charset="77"/>
              </a:rPr>
              <a:t>Switch Mode Power supply/AC to DC Converter is used to convert 230v AC to 5 volts.</a:t>
            </a:r>
            <a:r>
              <a:rPr lang="en-IN" sz="2000" dirty="0"/>
              <a:t> </a:t>
            </a:r>
          </a:p>
        </p:txBody>
      </p:sp>
      <p:sp>
        <p:nvSpPr>
          <p:cNvPr id="12" name="Rounded Rectangle 11">
            <a:extLst>
              <a:ext uri="{FF2B5EF4-FFF2-40B4-BE49-F238E27FC236}">
                <a16:creationId xmlns:a16="http://schemas.microsoft.com/office/drawing/2014/main" id="{0E5038E4-6747-3844-9C45-B02CA69764C2}"/>
              </a:ext>
            </a:extLst>
          </p:cNvPr>
          <p:cNvSpPr/>
          <p:nvPr/>
        </p:nvSpPr>
        <p:spPr>
          <a:xfrm>
            <a:off x="2750425" y="1502979"/>
            <a:ext cx="2039006" cy="456149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u="sng" dirty="0">
                <a:solidFill>
                  <a:schemeClr val="tx2">
                    <a:lumMod val="10000"/>
                  </a:schemeClr>
                </a:solidFill>
                <a:latin typeface="Chalkboard" panose="03050602040202020205" pitchFamily="66" charset="77"/>
              </a:rPr>
              <a:t>Voltage Stabilizer</a:t>
            </a:r>
            <a:r>
              <a:rPr lang="en-IN" sz="2400" dirty="0">
                <a:solidFill>
                  <a:schemeClr val="tx2">
                    <a:lumMod val="10000"/>
                  </a:schemeClr>
                </a:solidFill>
                <a:latin typeface="Chalkboard" panose="03050602040202020205" pitchFamily="66" charset="77"/>
              </a:rPr>
              <a:t>: </a:t>
            </a:r>
            <a:r>
              <a:rPr lang="en-IN" sz="2000" dirty="0">
                <a:solidFill>
                  <a:schemeClr val="tx2">
                    <a:lumMod val="10000"/>
                  </a:schemeClr>
                </a:solidFill>
                <a:latin typeface="Chalkboard" panose="03050602040202020205" pitchFamily="66" charset="77"/>
              </a:rPr>
              <a:t>A voltage stabilizer is used for stabilizing the voltage in the range of “180v-270v” to 230v. </a:t>
            </a:r>
          </a:p>
        </p:txBody>
      </p:sp>
      <p:sp>
        <p:nvSpPr>
          <p:cNvPr id="13" name="Oval 12">
            <a:extLst>
              <a:ext uri="{FF2B5EF4-FFF2-40B4-BE49-F238E27FC236}">
                <a16:creationId xmlns:a16="http://schemas.microsoft.com/office/drawing/2014/main" id="{ADE37EC8-F3E5-124A-831F-1EE936FF56BE}"/>
              </a:ext>
            </a:extLst>
          </p:cNvPr>
          <p:cNvSpPr/>
          <p:nvPr/>
        </p:nvSpPr>
        <p:spPr>
          <a:xfrm>
            <a:off x="428296" y="1108841"/>
            <a:ext cx="601718" cy="593835"/>
          </a:xfrm>
          <a:prstGeom prst="ellipse">
            <a:avLst/>
          </a:prstGeom>
          <a:solidFill>
            <a:schemeClr val="tx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B7ABF79-3528-0C42-9FF5-C5B03F3D9661}"/>
              </a:ext>
            </a:extLst>
          </p:cNvPr>
          <p:cNvSpPr/>
          <p:nvPr/>
        </p:nvSpPr>
        <p:spPr>
          <a:xfrm>
            <a:off x="9292456" y="6290441"/>
            <a:ext cx="746235" cy="746235"/>
          </a:xfrm>
          <a:prstGeom prst="ellipse">
            <a:avLst/>
          </a:prstGeom>
          <a:solidFill>
            <a:srgbClr val="4B2608">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1E05A35-78F6-AB41-BEFD-5733FF08EB3B}"/>
              </a:ext>
            </a:extLst>
          </p:cNvPr>
          <p:cNvSpPr/>
          <p:nvPr/>
        </p:nvSpPr>
        <p:spPr>
          <a:xfrm>
            <a:off x="-161596" y="4025462"/>
            <a:ext cx="517634" cy="488731"/>
          </a:xfrm>
          <a:prstGeom prst="ellipse">
            <a:avLst/>
          </a:prstGeom>
          <a:solidFill>
            <a:srgbClr val="FFC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7589E0C-41A3-C345-AC42-F36338999648}"/>
              </a:ext>
            </a:extLst>
          </p:cNvPr>
          <p:cNvSpPr/>
          <p:nvPr/>
        </p:nvSpPr>
        <p:spPr>
          <a:xfrm>
            <a:off x="2285999" y="1891861"/>
            <a:ext cx="601718" cy="593835"/>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6F8D708-0D62-2548-914B-5A090A2E0CAD}"/>
              </a:ext>
            </a:extLst>
          </p:cNvPr>
          <p:cNvSpPr/>
          <p:nvPr/>
        </p:nvSpPr>
        <p:spPr>
          <a:xfrm>
            <a:off x="6880333" y="3678621"/>
            <a:ext cx="529458" cy="515007"/>
          </a:xfrm>
          <a:prstGeom prst="ellipse">
            <a:avLst/>
          </a:prstGeom>
          <a:solidFill>
            <a:srgbClr val="4B2608">
              <a:alpha val="73000"/>
            </a:srgbClr>
          </a:solidFill>
          <a:ln>
            <a:solidFill>
              <a:srgbClr val="4B2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577C6EEC-C7BB-004F-A9AB-17ED4599B32B}"/>
              </a:ext>
            </a:extLst>
          </p:cNvPr>
          <p:cNvSpPr/>
          <p:nvPr/>
        </p:nvSpPr>
        <p:spPr>
          <a:xfrm>
            <a:off x="10788869" y="1187669"/>
            <a:ext cx="478221" cy="446689"/>
          </a:xfrm>
          <a:prstGeom prst="ellipse">
            <a:avLst/>
          </a:prstGeom>
          <a:solidFill>
            <a:schemeClr val="accent1">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33000"/>
                </a:schemeClr>
              </a:solidFill>
            </a:endParaRPr>
          </a:p>
        </p:txBody>
      </p:sp>
      <p:sp>
        <p:nvSpPr>
          <p:cNvPr id="19" name="Oval 18">
            <a:extLst>
              <a:ext uri="{FF2B5EF4-FFF2-40B4-BE49-F238E27FC236}">
                <a16:creationId xmlns:a16="http://schemas.microsoft.com/office/drawing/2014/main" id="{2BDC58B1-9B9D-B040-93DC-B9D747058428}"/>
              </a:ext>
            </a:extLst>
          </p:cNvPr>
          <p:cNvSpPr/>
          <p:nvPr/>
        </p:nvSpPr>
        <p:spPr>
          <a:xfrm>
            <a:off x="2377308" y="6306208"/>
            <a:ext cx="639162" cy="662152"/>
          </a:xfrm>
          <a:prstGeom prst="ellipse">
            <a:avLst/>
          </a:prstGeom>
          <a:solidFill>
            <a:schemeClr val="tx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579FBB-B924-AA4A-8664-B53B7DC28073}"/>
              </a:ext>
            </a:extLst>
          </p:cNvPr>
          <p:cNvSpPr/>
          <p:nvPr/>
        </p:nvSpPr>
        <p:spPr>
          <a:xfrm>
            <a:off x="8720954" y="5891049"/>
            <a:ext cx="568875" cy="562304"/>
          </a:xfrm>
          <a:prstGeom prst="ellipse">
            <a:avLst/>
          </a:prstGeom>
          <a:solidFill>
            <a:srgbClr val="FFC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140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63A3123-CFE9-AE46-BFBB-F1B957BB5013}"/>
              </a:ext>
            </a:extLst>
          </p:cNvPr>
          <p:cNvSpPr/>
          <p:nvPr/>
        </p:nvSpPr>
        <p:spPr>
          <a:xfrm>
            <a:off x="2518536" y="300910"/>
            <a:ext cx="6348248" cy="578069"/>
          </a:xfrm>
          <a:prstGeom prst="rect">
            <a:avLst/>
          </a:prstGeom>
          <a:solidFill>
            <a:srgbClr val="4B2608"/>
          </a:solidFill>
          <a:ln>
            <a:solidFill>
              <a:srgbClr val="4B2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Bookman Old Style" panose="02050604050505020204" pitchFamily="18" charset="0"/>
              </a:rPr>
              <a:t>SITE VISIT TO SESA GOA</a:t>
            </a:r>
          </a:p>
        </p:txBody>
      </p:sp>
      <p:sp>
        <p:nvSpPr>
          <p:cNvPr id="6" name="Rectangle 5">
            <a:extLst>
              <a:ext uri="{FF2B5EF4-FFF2-40B4-BE49-F238E27FC236}">
                <a16:creationId xmlns:a16="http://schemas.microsoft.com/office/drawing/2014/main" id="{242C6AB7-0239-9D4E-9479-13C9FAD737C7}"/>
              </a:ext>
            </a:extLst>
          </p:cNvPr>
          <p:cNvSpPr/>
          <p:nvPr/>
        </p:nvSpPr>
        <p:spPr>
          <a:xfrm>
            <a:off x="434629" y="1912883"/>
            <a:ext cx="2999983" cy="4340771"/>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3B80B11A-6D6D-034E-8C3B-3B2A9134398B}"/>
              </a:ext>
            </a:extLst>
          </p:cNvPr>
          <p:cNvPicPr>
            <a:picLocks noChangeAspect="1"/>
          </p:cNvPicPr>
          <p:nvPr/>
        </p:nvPicPr>
        <p:blipFill>
          <a:blip r:embed="rId2"/>
          <a:stretch>
            <a:fillRect/>
          </a:stretch>
        </p:blipFill>
        <p:spPr>
          <a:xfrm>
            <a:off x="635349" y="1726501"/>
            <a:ext cx="3028951" cy="4335162"/>
          </a:xfrm>
          <a:prstGeom prst="rect">
            <a:avLst/>
          </a:prstGeom>
        </p:spPr>
      </p:pic>
      <p:sp>
        <p:nvSpPr>
          <p:cNvPr id="8" name="Rectangle 7">
            <a:extLst>
              <a:ext uri="{FF2B5EF4-FFF2-40B4-BE49-F238E27FC236}">
                <a16:creationId xmlns:a16="http://schemas.microsoft.com/office/drawing/2014/main" id="{19076FA7-4F19-0241-A002-0C6451AEE728}"/>
              </a:ext>
            </a:extLst>
          </p:cNvPr>
          <p:cNvSpPr/>
          <p:nvPr/>
        </p:nvSpPr>
        <p:spPr>
          <a:xfrm>
            <a:off x="9283058" y="959123"/>
            <a:ext cx="2709245" cy="510253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A4F5DDF-AA51-824F-A52E-9A5F69AC2B5A}"/>
              </a:ext>
            </a:extLst>
          </p:cNvPr>
          <p:cNvPicPr>
            <a:picLocks noChangeAspect="1"/>
          </p:cNvPicPr>
          <p:nvPr/>
        </p:nvPicPr>
        <p:blipFill>
          <a:blip r:embed="rId3"/>
          <a:stretch>
            <a:fillRect/>
          </a:stretch>
        </p:blipFill>
        <p:spPr>
          <a:xfrm>
            <a:off x="9014363" y="1104936"/>
            <a:ext cx="2852867" cy="5071764"/>
          </a:xfrm>
          <a:prstGeom prst="rect">
            <a:avLst/>
          </a:prstGeom>
        </p:spPr>
      </p:pic>
      <p:sp>
        <p:nvSpPr>
          <p:cNvPr id="10" name="Rectangle 9">
            <a:extLst>
              <a:ext uri="{FF2B5EF4-FFF2-40B4-BE49-F238E27FC236}">
                <a16:creationId xmlns:a16="http://schemas.microsoft.com/office/drawing/2014/main" id="{E030DE5E-041C-F04F-8EDF-7988DDC62A56}"/>
              </a:ext>
            </a:extLst>
          </p:cNvPr>
          <p:cNvSpPr/>
          <p:nvPr/>
        </p:nvSpPr>
        <p:spPr>
          <a:xfrm>
            <a:off x="4055783" y="2270235"/>
            <a:ext cx="4068714" cy="3100552"/>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A0C207C-59BC-A54B-AAA2-ED454D1F32D1}"/>
              </a:ext>
            </a:extLst>
          </p:cNvPr>
          <p:cNvPicPr>
            <a:picLocks noGrp="1" noChangeAspect="1"/>
          </p:cNvPicPr>
          <p:nvPr>
            <p:ph idx="1"/>
          </p:nvPr>
        </p:nvPicPr>
        <p:blipFill>
          <a:blip r:embed="rId4"/>
          <a:stretch>
            <a:fillRect/>
          </a:stretch>
        </p:blipFill>
        <p:spPr>
          <a:xfrm>
            <a:off x="4205782" y="2070539"/>
            <a:ext cx="4187410" cy="3140558"/>
          </a:xfrm>
        </p:spPr>
      </p:pic>
    </p:spTree>
    <p:extLst>
      <p:ext uri="{BB962C8B-B14F-4D97-AF65-F5344CB8AC3E}">
        <p14:creationId xmlns:p14="http://schemas.microsoft.com/office/powerpoint/2010/main" val="1763405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8066FE-D56B-4F45-A5CB-BA4429990696}"/>
              </a:ext>
            </a:extLst>
          </p:cNvPr>
          <p:cNvSpPr/>
          <p:nvPr/>
        </p:nvSpPr>
        <p:spPr>
          <a:xfrm>
            <a:off x="2518536" y="300910"/>
            <a:ext cx="6348248" cy="578069"/>
          </a:xfrm>
          <a:prstGeom prst="rect">
            <a:avLst/>
          </a:prstGeom>
          <a:solidFill>
            <a:srgbClr val="4B2608"/>
          </a:solidFill>
          <a:ln>
            <a:solidFill>
              <a:srgbClr val="4B2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Bookman Old Style" panose="02050604050505020204" pitchFamily="18" charset="0"/>
              </a:rPr>
              <a:t>SITE VISIT TO SESA GOA</a:t>
            </a:r>
          </a:p>
        </p:txBody>
      </p:sp>
      <p:sp>
        <p:nvSpPr>
          <p:cNvPr id="11" name="Rectangle 10">
            <a:extLst>
              <a:ext uri="{FF2B5EF4-FFF2-40B4-BE49-F238E27FC236}">
                <a16:creationId xmlns:a16="http://schemas.microsoft.com/office/drawing/2014/main" id="{D821F38B-6B96-E94F-9E8F-9AF47F758900}"/>
              </a:ext>
            </a:extLst>
          </p:cNvPr>
          <p:cNvSpPr/>
          <p:nvPr/>
        </p:nvSpPr>
        <p:spPr>
          <a:xfrm>
            <a:off x="210207" y="1797268"/>
            <a:ext cx="3237185" cy="430924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CAE6C8-A82E-8043-9370-A0E4121C68FC}"/>
              </a:ext>
            </a:extLst>
          </p:cNvPr>
          <p:cNvSpPr/>
          <p:nvPr/>
        </p:nvSpPr>
        <p:spPr>
          <a:xfrm>
            <a:off x="4233694" y="1797268"/>
            <a:ext cx="3241874" cy="430924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100CF9B-F1A1-BD4F-BBC3-85CA5F3FD30A}"/>
              </a:ext>
            </a:extLst>
          </p:cNvPr>
          <p:cNvPicPr>
            <a:picLocks noChangeAspect="1"/>
          </p:cNvPicPr>
          <p:nvPr/>
        </p:nvPicPr>
        <p:blipFill>
          <a:blip r:embed="rId2"/>
          <a:stretch>
            <a:fillRect/>
          </a:stretch>
        </p:blipFill>
        <p:spPr>
          <a:xfrm>
            <a:off x="4437662" y="1576551"/>
            <a:ext cx="3245400" cy="4327199"/>
          </a:xfrm>
          <a:prstGeom prst="rect">
            <a:avLst/>
          </a:prstGeom>
        </p:spPr>
      </p:pic>
      <p:pic>
        <p:nvPicPr>
          <p:cNvPr id="5" name="Picture 4">
            <a:extLst>
              <a:ext uri="{FF2B5EF4-FFF2-40B4-BE49-F238E27FC236}">
                <a16:creationId xmlns:a16="http://schemas.microsoft.com/office/drawing/2014/main" id="{10E61536-7320-7148-909B-7C8164A3FB1D}"/>
              </a:ext>
            </a:extLst>
          </p:cNvPr>
          <p:cNvPicPr>
            <a:picLocks noChangeAspect="1"/>
          </p:cNvPicPr>
          <p:nvPr/>
        </p:nvPicPr>
        <p:blipFill>
          <a:blip r:embed="rId3"/>
          <a:stretch>
            <a:fillRect/>
          </a:stretch>
        </p:blipFill>
        <p:spPr>
          <a:xfrm>
            <a:off x="415487" y="1576551"/>
            <a:ext cx="3235873" cy="4314498"/>
          </a:xfrm>
          <a:prstGeom prst="rect">
            <a:avLst/>
          </a:prstGeom>
        </p:spPr>
      </p:pic>
      <p:sp>
        <p:nvSpPr>
          <p:cNvPr id="13" name="Rectangle 12">
            <a:extLst>
              <a:ext uri="{FF2B5EF4-FFF2-40B4-BE49-F238E27FC236}">
                <a16:creationId xmlns:a16="http://schemas.microsoft.com/office/drawing/2014/main" id="{39F40710-79B4-9F47-B5A9-76C6FBFC80EC}"/>
              </a:ext>
            </a:extLst>
          </p:cNvPr>
          <p:cNvSpPr/>
          <p:nvPr/>
        </p:nvSpPr>
        <p:spPr>
          <a:xfrm>
            <a:off x="8261870" y="1902372"/>
            <a:ext cx="3262023" cy="420413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36C3B2F-6E17-644F-AAF0-AA52E668C9DE}"/>
              </a:ext>
            </a:extLst>
          </p:cNvPr>
          <p:cNvPicPr>
            <a:picLocks noChangeAspect="1"/>
          </p:cNvPicPr>
          <p:nvPr/>
        </p:nvPicPr>
        <p:blipFill>
          <a:blip r:embed="rId4"/>
          <a:stretch>
            <a:fillRect/>
          </a:stretch>
        </p:blipFill>
        <p:spPr>
          <a:xfrm>
            <a:off x="8469364" y="1576551"/>
            <a:ext cx="3235873" cy="4314498"/>
          </a:xfrm>
          <a:prstGeom prst="rect">
            <a:avLst/>
          </a:prstGeom>
        </p:spPr>
      </p:pic>
    </p:spTree>
    <p:extLst>
      <p:ext uri="{BB962C8B-B14F-4D97-AF65-F5344CB8AC3E}">
        <p14:creationId xmlns:p14="http://schemas.microsoft.com/office/powerpoint/2010/main" val="2611839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9A93E6-D244-5F44-8C23-FF486565D314}"/>
              </a:ext>
            </a:extLst>
          </p:cNvPr>
          <p:cNvSpPr/>
          <p:nvPr/>
        </p:nvSpPr>
        <p:spPr>
          <a:xfrm>
            <a:off x="712695" y="2030506"/>
            <a:ext cx="10313893" cy="41416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70B1EF4-08E6-AF41-B96C-9EECB7308864}"/>
              </a:ext>
            </a:extLst>
          </p:cNvPr>
          <p:cNvSpPr/>
          <p:nvPr/>
        </p:nvSpPr>
        <p:spPr>
          <a:xfrm>
            <a:off x="3081336" y="534772"/>
            <a:ext cx="5486400" cy="769441"/>
          </a:xfrm>
          <a:prstGeom prst="rect">
            <a:avLst/>
          </a:prstGeom>
          <a:solidFill>
            <a:srgbClr val="4B2608"/>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4400" dirty="0">
                <a:latin typeface="Bookman Old Style" panose="02050604050505020204" pitchFamily="18" charset="0"/>
              </a:rPr>
              <a:t>Introduction</a:t>
            </a:r>
          </a:p>
        </p:txBody>
      </p:sp>
      <p:sp>
        <p:nvSpPr>
          <p:cNvPr id="7" name="Rectangle 6">
            <a:extLst>
              <a:ext uri="{FF2B5EF4-FFF2-40B4-BE49-F238E27FC236}">
                <a16:creationId xmlns:a16="http://schemas.microsoft.com/office/drawing/2014/main" id="{24FB546A-DF2B-2649-A17C-8B2FDAB4FE53}"/>
              </a:ext>
            </a:extLst>
          </p:cNvPr>
          <p:cNvSpPr/>
          <p:nvPr/>
        </p:nvSpPr>
        <p:spPr>
          <a:xfrm>
            <a:off x="889187" y="1696274"/>
            <a:ext cx="10473578" cy="4322658"/>
          </a:xfrm>
          <a:prstGeom prst="rect">
            <a:avLst/>
          </a:prstGeom>
          <a:solidFill>
            <a:srgbClr val="FFC000"/>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IN" sz="4000" dirty="0">
                <a:solidFill>
                  <a:schemeClr val="bg1"/>
                </a:solidFill>
                <a:latin typeface="Britannic Bold" panose="020B0903060703020204" pitchFamily="34" charset="77"/>
              </a:rPr>
              <a:t>Transformer Failures</a:t>
            </a:r>
          </a:p>
          <a:p>
            <a:pPr marL="457200" indent="-457200">
              <a:lnSpc>
                <a:spcPct val="150000"/>
              </a:lnSpc>
              <a:buFont typeface="Arial" panose="020B0604020202020204" pitchFamily="34" charset="0"/>
              <a:buChar char="•"/>
            </a:pPr>
            <a:r>
              <a:rPr lang="en-IN" sz="3200" dirty="0">
                <a:solidFill>
                  <a:schemeClr val="bg1"/>
                </a:solidFill>
                <a:latin typeface="Chalkboard" panose="03050602040202020205" pitchFamily="66" charset="77"/>
              </a:rPr>
              <a:t>Power cut-off is one of the major problem.</a:t>
            </a:r>
          </a:p>
          <a:p>
            <a:pPr marL="457200" indent="-457200">
              <a:lnSpc>
                <a:spcPct val="150000"/>
              </a:lnSpc>
              <a:buFont typeface="Arial" panose="020B0604020202020204" pitchFamily="34" charset="0"/>
              <a:buChar char="•"/>
            </a:pPr>
            <a:r>
              <a:rPr lang="en-IN" sz="3200" dirty="0">
                <a:solidFill>
                  <a:schemeClr val="bg1"/>
                </a:solidFill>
                <a:latin typeface="Chalkboard" panose="03050602040202020205" pitchFamily="66" charset="77"/>
              </a:rPr>
              <a:t>The user is unaware of the problem. </a:t>
            </a:r>
          </a:p>
          <a:p>
            <a:pPr marL="457200" indent="-457200">
              <a:lnSpc>
                <a:spcPct val="150000"/>
              </a:lnSpc>
              <a:buFont typeface="Arial" panose="020B0604020202020204" pitchFamily="34" charset="0"/>
              <a:buChar char="•"/>
            </a:pPr>
            <a:r>
              <a:rPr lang="en-IN" sz="3200" dirty="0">
                <a:solidFill>
                  <a:schemeClr val="bg1"/>
                </a:solidFill>
                <a:latin typeface="Chalkboard" panose="03050602040202020205" pitchFamily="66" charset="77"/>
              </a:rPr>
              <a:t>Technicians are notified by the locals.</a:t>
            </a:r>
          </a:p>
          <a:p>
            <a:pPr marL="457200" indent="-457200">
              <a:lnSpc>
                <a:spcPct val="150000"/>
              </a:lnSpc>
              <a:buFont typeface="Arial" panose="020B0604020202020204" pitchFamily="34" charset="0"/>
              <a:buChar char="•"/>
            </a:pPr>
            <a:r>
              <a:rPr lang="en-IN" sz="3200" dirty="0">
                <a:solidFill>
                  <a:schemeClr val="bg1"/>
                </a:solidFill>
                <a:latin typeface="Chalkboard" panose="03050602040202020205" pitchFamily="66" charset="77"/>
              </a:rPr>
              <a:t>power transmission experience significant loss</a:t>
            </a:r>
          </a:p>
          <a:p>
            <a:pPr marL="457200" indent="-457200">
              <a:lnSpc>
                <a:spcPct val="150000"/>
              </a:lnSpc>
              <a:buFont typeface="Arial" panose="020B0604020202020204" pitchFamily="34" charset="0"/>
              <a:buChar char="•"/>
            </a:pPr>
            <a:r>
              <a:rPr lang="en-IN" sz="3200" dirty="0">
                <a:solidFill>
                  <a:schemeClr val="bg1"/>
                </a:solidFill>
                <a:latin typeface="Chalkboard" panose="03050602040202020205" pitchFamily="66" charset="77"/>
              </a:rPr>
              <a:t>distribution companies experience significant loss</a:t>
            </a:r>
            <a:endParaRPr lang="en-US" sz="3200" dirty="0">
              <a:solidFill>
                <a:schemeClr val="bg1"/>
              </a:solidFill>
            </a:endParaRPr>
          </a:p>
        </p:txBody>
      </p:sp>
    </p:spTree>
    <p:extLst>
      <p:ext uri="{BB962C8B-B14F-4D97-AF65-F5344CB8AC3E}">
        <p14:creationId xmlns:p14="http://schemas.microsoft.com/office/powerpoint/2010/main" val="2299796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2BA94D-C32A-DE42-BB18-BA8D3FB83D5A}"/>
              </a:ext>
            </a:extLst>
          </p:cNvPr>
          <p:cNvSpPr/>
          <p:nvPr/>
        </p:nvSpPr>
        <p:spPr>
          <a:xfrm>
            <a:off x="1843088" y="813663"/>
            <a:ext cx="7815263" cy="707886"/>
          </a:xfrm>
          <a:prstGeom prst="rect">
            <a:avLst/>
          </a:prstGeom>
          <a:solidFill>
            <a:srgbClr val="4B2608"/>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4000" dirty="0">
                <a:latin typeface="Bookman Old Style" panose="02050604050505020204" pitchFamily="18" charset="0"/>
              </a:rPr>
              <a:t>PROBLEM STATEMENT</a:t>
            </a:r>
          </a:p>
        </p:txBody>
      </p:sp>
      <p:sp>
        <p:nvSpPr>
          <p:cNvPr id="9" name="Rounded Rectangle 8">
            <a:extLst>
              <a:ext uri="{FF2B5EF4-FFF2-40B4-BE49-F238E27FC236}">
                <a16:creationId xmlns:a16="http://schemas.microsoft.com/office/drawing/2014/main" id="{F632AF37-9A9C-4843-A28A-AC6B33250F02}"/>
              </a:ext>
            </a:extLst>
          </p:cNvPr>
          <p:cNvSpPr/>
          <p:nvPr/>
        </p:nvSpPr>
        <p:spPr>
          <a:xfrm>
            <a:off x="370631" y="2885525"/>
            <a:ext cx="7670709" cy="2299004"/>
          </a:xfrm>
          <a:prstGeom prst="roundRect">
            <a:avLst/>
          </a:prstGeom>
          <a:solidFill>
            <a:srgbClr val="FBC806"/>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marL="285750" indent="-285750">
              <a:lnSpc>
                <a:spcPct val="150000"/>
              </a:lnSpc>
              <a:buFont typeface="Arial" panose="020B0604020202020204" pitchFamily="34" charset="0"/>
              <a:buChar char="•"/>
            </a:pPr>
            <a:r>
              <a:rPr lang="en-IN" sz="2280" dirty="0">
                <a:solidFill>
                  <a:schemeClr val="bg1"/>
                </a:solidFill>
                <a:latin typeface="Chalkboard" panose="03050602040202020205" pitchFamily="66" charset="77"/>
              </a:rPr>
              <a:t>People </a:t>
            </a:r>
            <a:r>
              <a:rPr lang="en-IN" sz="2280" u="sng" dirty="0">
                <a:solidFill>
                  <a:schemeClr val="bg1"/>
                </a:solidFill>
                <a:latin typeface="Chalkboard" panose="03050602040202020205" pitchFamily="66" charset="77"/>
              </a:rPr>
              <a:t>face big issue </a:t>
            </a:r>
            <a:r>
              <a:rPr lang="en-IN" sz="2280" dirty="0">
                <a:solidFill>
                  <a:schemeClr val="bg1"/>
                </a:solidFill>
                <a:latin typeface="Chalkboard" panose="03050602040202020205" pitchFamily="66" charset="77"/>
              </a:rPr>
              <a:t>during power-cut </a:t>
            </a:r>
          </a:p>
          <a:p>
            <a:pPr marL="285750" indent="-285750">
              <a:lnSpc>
                <a:spcPct val="150000"/>
              </a:lnSpc>
              <a:buFont typeface="Arial" panose="020B0604020202020204" pitchFamily="34" charset="0"/>
              <a:buChar char="•"/>
            </a:pPr>
            <a:r>
              <a:rPr lang="en-IN" sz="2280" dirty="0">
                <a:solidFill>
                  <a:schemeClr val="bg1"/>
                </a:solidFill>
                <a:latin typeface="Chalkboard" panose="03050602040202020205" pitchFamily="66" charset="77"/>
              </a:rPr>
              <a:t>They are in the dark about the </a:t>
            </a:r>
            <a:r>
              <a:rPr lang="en-IN" sz="2280" u="sng" dirty="0">
                <a:solidFill>
                  <a:schemeClr val="bg1"/>
                </a:solidFill>
                <a:latin typeface="Chalkboard" panose="03050602040202020205" pitchFamily="66" charset="77"/>
              </a:rPr>
              <a:t>status of electricity</a:t>
            </a:r>
          </a:p>
          <a:p>
            <a:pPr marL="285750" indent="-285750">
              <a:lnSpc>
                <a:spcPct val="150000"/>
              </a:lnSpc>
              <a:buFont typeface="Arial" panose="020B0604020202020204" pitchFamily="34" charset="0"/>
              <a:buChar char="•"/>
            </a:pPr>
            <a:r>
              <a:rPr lang="en-IN" sz="2380" u="sng" dirty="0">
                <a:solidFill>
                  <a:schemeClr val="bg1"/>
                </a:solidFill>
                <a:latin typeface="Chalkboard" panose="03050602040202020205" pitchFamily="66" charset="77"/>
              </a:rPr>
              <a:t>No chores </a:t>
            </a:r>
            <a:r>
              <a:rPr lang="en-IN" sz="2380" dirty="0">
                <a:solidFill>
                  <a:schemeClr val="bg1"/>
                </a:solidFill>
                <a:latin typeface="Chalkboard" panose="03050602040202020205" pitchFamily="66" charset="77"/>
              </a:rPr>
              <a:t>are possible </a:t>
            </a:r>
          </a:p>
          <a:p>
            <a:pPr marL="285750" indent="-285750">
              <a:lnSpc>
                <a:spcPct val="150000"/>
              </a:lnSpc>
              <a:buFont typeface="Arial" panose="020B0604020202020204" pitchFamily="34" charset="0"/>
              <a:buChar char="•"/>
            </a:pPr>
            <a:r>
              <a:rPr lang="en-IN" sz="2380" u="sng" dirty="0">
                <a:solidFill>
                  <a:schemeClr val="bg1"/>
                </a:solidFill>
                <a:latin typeface="Chalkboard" panose="03050602040202020205" pitchFamily="66" charset="77"/>
              </a:rPr>
              <a:t>confusion</a:t>
            </a:r>
            <a:r>
              <a:rPr lang="en-IN" sz="2380" dirty="0">
                <a:solidFill>
                  <a:schemeClr val="bg1"/>
                </a:solidFill>
                <a:latin typeface="Chalkboard" panose="03050602040202020205" pitchFamily="66" charset="77"/>
              </a:rPr>
              <a:t> due to ineffective communication</a:t>
            </a:r>
          </a:p>
        </p:txBody>
      </p:sp>
      <p:sp>
        <p:nvSpPr>
          <p:cNvPr id="10" name="Rounded Rectangle 9">
            <a:extLst>
              <a:ext uri="{FF2B5EF4-FFF2-40B4-BE49-F238E27FC236}">
                <a16:creationId xmlns:a16="http://schemas.microsoft.com/office/drawing/2014/main" id="{0DF0E48A-4AB5-C540-B79B-81C462CE9D7A}"/>
              </a:ext>
            </a:extLst>
          </p:cNvPr>
          <p:cNvSpPr/>
          <p:nvPr/>
        </p:nvSpPr>
        <p:spPr>
          <a:xfrm>
            <a:off x="8189258" y="1870156"/>
            <a:ext cx="3603813" cy="4329741"/>
          </a:xfrm>
          <a:prstGeom prst="roundRect">
            <a:avLst/>
          </a:prstGeom>
          <a:solidFill>
            <a:schemeClr val="accent4">
              <a:lumMod val="20000"/>
              <a:lumOff val="80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Arial" panose="020B0604020202020204" pitchFamily="34" charset="0"/>
              <a:buChar char="•"/>
            </a:pPr>
            <a:r>
              <a:rPr lang="en-US" sz="2380" u="sng" dirty="0">
                <a:solidFill>
                  <a:schemeClr val="bg1"/>
                </a:solidFill>
                <a:latin typeface="Chalkboard" panose="03050602040202020205" pitchFamily="66" charset="77"/>
              </a:rPr>
              <a:t>Late</a:t>
            </a:r>
            <a:r>
              <a:rPr lang="en-US" sz="2380" dirty="0">
                <a:solidFill>
                  <a:schemeClr val="bg1"/>
                </a:solidFill>
                <a:latin typeface="Chalkboard" panose="03050602040202020205" pitchFamily="66" charset="77"/>
              </a:rPr>
              <a:t> problem </a:t>
            </a:r>
            <a:r>
              <a:rPr lang="en-US" sz="2380" u="sng" dirty="0">
                <a:solidFill>
                  <a:schemeClr val="bg1"/>
                </a:solidFill>
                <a:latin typeface="Chalkboard" panose="03050602040202020205" pitchFamily="66" charset="77"/>
              </a:rPr>
              <a:t>detection</a:t>
            </a:r>
            <a:r>
              <a:rPr lang="en-US" sz="2380" dirty="0">
                <a:solidFill>
                  <a:schemeClr val="bg1"/>
                </a:solidFill>
                <a:latin typeface="Chalkboard" panose="03050602040202020205" pitchFamily="66" charset="77"/>
              </a:rPr>
              <a:t> </a:t>
            </a:r>
          </a:p>
          <a:p>
            <a:pPr marL="285750" indent="-285750">
              <a:buFont typeface="Arial" panose="020B0604020202020204" pitchFamily="34" charset="0"/>
              <a:buChar char="•"/>
            </a:pPr>
            <a:r>
              <a:rPr lang="en-US" sz="2380" dirty="0">
                <a:solidFill>
                  <a:schemeClr val="bg1"/>
                </a:solidFill>
                <a:latin typeface="Chalkboard" panose="03050602040202020205" pitchFamily="66" charset="77"/>
              </a:rPr>
              <a:t>Irregular </a:t>
            </a:r>
            <a:r>
              <a:rPr lang="en-US" sz="2380" u="sng" dirty="0">
                <a:solidFill>
                  <a:schemeClr val="bg1"/>
                </a:solidFill>
                <a:latin typeface="Chalkboard" panose="03050602040202020205" pitchFamily="66" charset="77"/>
              </a:rPr>
              <a:t>maintenance</a:t>
            </a:r>
          </a:p>
          <a:p>
            <a:pPr marL="285750" indent="-285750">
              <a:buFont typeface="Arial" panose="020B0604020202020204" pitchFamily="34" charset="0"/>
              <a:buChar char="•"/>
            </a:pPr>
            <a:r>
              <a:rPr lang="en-US" sz="2380" dirty="0">
                <a:solidFill>
                  <a:schemeClr val="bg1"/>
                </a:solidFill>
                <a:latin typeface="Chalkboard" panose="03050602040202020205" pitchFamily="66" charset="77"/>
              </a:rPr>
              <a:t>inefficient working</a:t>
            </a:r>
          </a:p>
          <a:p>
            <a:pPr marL="285750" indent="-285750">
              <a:buFont typeface="Arial" panose="020B0604020202020204" pitchFamily="34" charset="0"/>
              <a:buChar char="•"/>
            </a:pPr>
            <a:r>
              <a:rPr lang="en-US" sz="2380" dirty="0">
                <a:solidFill>
                  <a:schemeClr val="bg1"/>
                </a:solidFill>
                <a:latin typeface="Chalkboard" panose="03050602040202020205" pitchFamily="66" charset="77"/>
              </a:rPr>
              <a:t> reduced </a:t>
            </a:r>
            <a:r>
              <a:rPr lang="en-US" sz="2380" u="sng" dirty="0">
                <a:solidFill>
                  <a:schemeClr val="bg1"/>
                </a:solidFill>
                <a:latin typeface="Chalkboard" panose="03050602040202020205" pitchFamily="66" charset="77"/>
              </a:rPr>
              <a:t>life </a:t>
            </a:r>
            <a:r>
              <a:rPr lang="en-US" sz="2380" dirty="0">
                <a:solidFill>
                  <a:schemeClr val="bg1"/>
                </a:solidFill>
                <a:latin typeface="Chalkboard" panose="03050602040202020205" pitchFamily="66" charset="77"/>
              </a:rPr>
              <a:t>span</a:t>
            </a:r>
          </a:p>
          <a:p>
            <a:pPr marL="285750" indent="-285750">
              <a:buFont typeface="Arial" panose="020B0604020202020204" pitchFamily="34" charset="0"/>
              <a:buChar char="•"/>
            </a:pPr>
            <a:r>
              <a:rPr lang="en-US" sz="2380" dirty="0">
                <a:solidFill>
                  <a:schemeClr val="bg1"/>
                </a:solidFill>
                <a:latin typeface="Chalkboard" panose="03050602040202020205" pitchFamily="66" charset="77"/>
              </a:rPr>
              <a:t>Major delays </a:t>
            </a:r>
          </a:p>
          <a:p>
            <a:pPr marL="285750" indent="-285750">
              <a:buFont typeface="Arial" panose="020B0604020202020204" pitchFamily="34" charset="0"/>
              <a:buChar char="•"/>
            </a:pPr>
            <a:r>
              <a:rPr lang="en-US" sz="2380" dirty="0">
                <a:solidFill>
                  <a:schemeClr val="bg1"/>
                </a:solidFill>
                <a:latin typeface="Chalkboard" panose="03050602040202020205" pitchFamily="66" charset="77"/>
              </a:rPr>
              <a:t>Zero </a:t>
            </a:r>
            <a:r>
              <a:rPr lang="en-US" sz="2380" u="sng" dirty="0">
                <a:solidFill>
                  <a:schemeClr val="bg1"/>
                </a:solidFill>
                <a:latin typeface="Chalkboard" panose="03050602040202020205" pitchFamily="66" charset="77"/>
              </a:rPr>
              <a:t>monitoring</a:t>
            </a:r>
          </a:p>
          <a:p>
            <a:pPr marL="285750" indent="-285750">
              <a:buFont typeface="Arial" panose="020B0604020202020204" pitchFamily="34" charset="0"/>
              <a:buChar char="•"/>
            </a:pPr>
            <a:r>
              <a:rPr lang="en-US" sz="2380" u="sng" dirty="0">
                <a:solidFill>
                  <a:schemeClr val="bg1"/>
                </a:solidFill>
                <a:latin typeface="Chalkboard" panose="03050602040202020205" pitchFamily="66" charset="77"/>
              </a:rPr>
              <a:t>repair time </a:t>
            </a:r>
          </a:p>
          <a:p>
            <a:pPr marL="285750" indent="-285750">
              <a:buFont typeface="Arial" panose="020B0604020202020204" pitchFamily="34" charset="0"/>
              <a:buChar char="•"/>
            </a:pPr>
            <a:r>
              <a:rPr lang="en-US" sz="2380" u="sng" dirty="0">
                <a:solidFill>
                  <a:schemeClr val="bg1"/>
                </a:solidFill>
                <a:latin typeface="Chalkboard" panose="03050602040202020205" pitchFamily="66" charset="77"/>
              </a:rPr>
              <a:t>cost</a:t>
            </a:r>
            <a:r>
              <a:rPr lang="en-US" sz="2380" dirty="0">
                <a:solidFill>
                  <a:schemeClr val="bg1"/>
                </a:solidFill>
                <a:latin typeface="Chalkboard" panose="03050602040202020205" pitchFamily="66" charset="77"/>
              </a:rPr>
              <a:t> shoots up. </a:t>
            </a:r>
          </a:p>
          <a:p>
            <a:pPr marL="285750" indent="-285750">
              <a:buFont typeface="Arial" panose="020B0604020202020204" pitchFamily="34" charset="0"/>
              <a:buChar char="•"/>
            </a:pPr>
            <a:r>
              <a:rPr lang="en-US" sz="2380" u="sng" dirty="0">
                <a:solidFill>
                  <a:schemeClr val="bg1"/>
                </a:solidFill>
                <a:latin typeface="Chalkboard" panose="03050602040202020205" pitchFamily="66" charset="77"/>
              </a:rPr>
              <a:t>Decreases </a:t>
            </a:r>
            <a:r>
              <a:rPr lang="en-US" sz="2380" u="sng" dirty="0" err="1">
                <a:solidFill>
                  <a:schemeClr val="bg1"/>
                </a:solidFill>
                <a:latin typeface="Chalkboard" panose="03050602040202020205" pitchFamily="66" charset="77"/>
              </a:rPr>
              <a:t>efficency</a:t>
            </a:r>
            <a:endParaRPr lang="en-US" sz="2380" u="sng" dirty="0">
              <a:solidFill>
                <a:schemeClr val="bg1"/>
              </a:solidFill>
              <a:latin typeface="Chalkboard" panose="03050602040202020205" pitchFamily="66" charset="77"/>
            </a:endParaRPr>
          </a:p>
        </p:txBody>
      </p:sp>
      <p:sp>
        <p:nvSpPr>
          <p:cNvPr id="2" name="Rounded Rectangle 1">
            <a:extLst>
              <a:ext uri="{FF2B5EF4-FFF2-40B4-BE49-F238E27FC236}">
                <a16:creationId xmlns:a16="http://schemas.microsoft.com/office/drawing/2014/main" id="{6CA178F2-B5A6-9045-927D-88AAA8FDDEB0}"/>
              </a:ext>
            </a:extLst>
          </p:cNvPr>
          <p:cNvSpPr/>
          <p:nvPr/>
        </p:nvSpPr>
        <p:spPr>
          <a:xfrm>
            <a:off x="3143667" y="2523565"/>
            <a:ext cx="1062318" cy="60960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A6D6779-BF43-CD43-ACAE-83B56DF562E9}"/>
              </a:ext>
            </a:extLst>
          </p:cNvPr>
          <p:cNvSpPr/>
          <p:nvPr/>
        </p:nvSpPr>
        <p:spPr>
          <a:xfrm>
            <a:off x="753876" y="1721224"/>
            <a:ext cx="1774171" cy="697466"/>
          </a:xfrm>
          <a:prstGeom prst="roundRect">
            <a:avLst/>
          </a:prstGeom>
          <a:solidFill>
            <a:schemeClr val="accent6">
              <a:lumMod val="5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3577A5C-2A62-F84C-8358-F718DC53A77E}"/>
              </a:ext>
            </a:extLst>
          </p:cNvPr>
          <p:cNvSpPr/>
          <p:nvPr/>
        </p:nvSpPr>
        <p:spPr>
          <a:xfrm>
            <a:off x="9421906" y="6091304"/>
            <a:ext cx="1833282" cy="457200"/>
          </a:xfrm>
          <a:prstGeom prst="roundRect">
            <a:avLst/>
          </a:prstGeom>
          <a:solidFill>
            <a:schemeClr val="accent5">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6575276-6E1B-CC4C-899A-0EDB4CCD7E2F}"/>
              </a:ext>
            </a:extLst>
          </p:cNvPr>
          <p:cNvSpPr/>
          <p:nvPr/>
        </p:nvSpPr>
        <p:spPr>
          <a:xfrm>
            <a:off x="1843088" y="5651364"/>
            <a:ext cx="2362897" cy="777133"/>
          </a:xfrm>
          <a:prstGeom prst="roundRect">
            <a:avLst/>
          </a:prstGeom>
          <a:solidFill>
            <a:srgbClr val="FFC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5479A23D-615D-0E4E-AA55-0A297C83505D}"/>
              </a:ext>
            </a:extLst>
          </p:cNvPr>
          <p:cNvSpPr/>
          <p:nvPr/>
        </p:nvSpPr>
        <p:spPr>
          <a:xfrm>
            <a:off x="6490446" y="4784488"/>
            <a:ext cx="1938618" cy="621229"/>
          </a:xfrm>
          <a:prstGeom prst="roundRect">
            <a:avLst/>
          </a:prstGeom>
          <a:solidFill>
            <a:schemeClr val="accent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073ADE22-7EE1-314A-B52F-D0871EAC4A75}"/>
              </a:ext>
            </a:extLst>
          </p:cNvPr>
          <p:cNvSpPr/>
          <p:nvPr/>
        </p:nvSpPr>
        <p:spPr>
          <a:xfrm>
            <a:off x="6511320" y="1721224"/>
            <a:ext cx="2157549" cy="697466"/>
          </a:xfrm>
          <a:prstGeom prst="roundRect">
            <a:avLst/>
          </a:prstGeom>
          <a:solidFill>
            <a:schemeClr val="accent5">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093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2BA94D-C32A-DE42-BB18-BA8D3FB83D5A}"/>
              </a:ext>
            </a:extLst>
          </p:cNvPr>
          <p:cNvSpPr/>
          <p:nvPr/>
        </p:nvSpPr>
        <p:spPr>
          <a:xfrm>
            <a:off x="1843088" y="813663"/>
            <a:ext cx="7815263" cy="707886"/>
          </a:xfrm>
          <a:prstGeom prst="rect">
            <a:avLst/>
          </a:prstGeom>
          <a:solidFill>
            <a:srgbClr val="4B2608"/>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4000" dirty="0">
                <a:latin typeface="Bookman Old Style" panose="02050604050505020204" pitchFamily="18" charset="0"/>
              </a:rPr>
              <a:t>PROBLEM SOLUTION</a:t>
            </a:r>
          </a:p>
        </p:txBody>
      </p:sp>
      <p:sp>
        <p:nvSpPr>
          <p:cNvPr id="9" name="Rounded Rectangle 8">
            <a:extLst>
              <a:ext uri="{FF2B5EF4-FFF2-40B4-BE49-F238E27FC236}">
                <a16:creationId xmlns:a16="http://schemas.microsoft.com/office/drawing/2014/main" id="{F632AF37-9A9C-4843-A28A-AC6B33250F02}"/>
              </a:ext>
            </a:extLst>
          </p:cNvPr>
          <p:cNvSpPr/>
          <p:nvPr/>
        </p:nvSpPr>
        <p:spPr>
          <a:xfrm>
            <a:off x="370631" y="2885525"/>
            <a:ext cx="7670709" cy="2299004"/>
          </a:xfrm>
          <a:prstGeom prst="roundRect">
            <a:avLst/>
          </a:prstGeom>
          <a:solidFill>
            <a:srgbClr val="FBC806"/>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342900" indent="-342900" algn="ctr">
              <a:lnSpc>
                <a:spcPct val="150000"/>
              </a:lnSpc>
              <a:buFont typeface="Arial" panose="020B0604020202020204" pitchFamily="34" charset="0"/>
              <a:buChar char="•"/>
            </a:pPr>
            <a:r>
              <a:rPr lang="en-IN" sz="2380" u="sng" dirty="0">
                <a:solidFill>
                  <a:schemeClr val="bg1"/>
                </a:solidFill>
                <a:latin typeface="Chalkboard" panose="03050602040202020205" pitchFamily="66" charset="77"/>
              </a:rPr>
              <a:t>Warning</a:t>
            </a:r>
            <a:r>
              <a:rPr lang="en-IN" sz="2380" dirty="0">
                <a:solidFill>
                  <a:schemeClr val="bg1"/>
                </a:solidFill>
                <a:latin typeface="Chalkboard" panose="03050602040202020205" pitchFamily="66" charset="77"/>
              </a:rPr>
              <a:t> of power cuts.</a:t>
            </a:r>
          </a:p>
          <a:p>
            <a:pPr marL="342900" indent="-342900" algn="ctr">
              <a:lnSpc>
                <a:spcPct val="150000"/>
              </a:lnSpc>
              <a:buFont typeface="Arial" panose="020B0604020202020204" pitchFamily="34" charset="0"/>
              <a:buChar char="•"/>
            </a:pPr>
            <a:r>
              <a:rPr lang="en-IN" sz="2380" dirty="0">
                <a:solidFill>
                  <a:schemeClr val="bg1"/>
                </a:solidFill>
                <a:latin typeface="Chalkboard" panose="03050602040202020205" pitchFamily="66" charset="77"/>
              </a:rPr>
              <a:t>The </a:t>
            </a:r>
            <a:r>
              <a:rPr lang="en-IN" sz="2380" u="sng" dirty="0">
                <a:solidFill>
                  <a:schemeClr val="bg1"/>
                </a:solidFill>
                <a:latin typeface="Chalkboard" panose="03050602040202020205" pitchFamily="66" charset="77"/>
              </a:rPr>
              <a:t>transformer status </a:t>
            </a:r>
            <a:r>
              <a:rPr lang="en-IN" sz="2380" dirty="0">
                <a:solidFill>
                  <a:schemeClr val="bg1"/>
                </a:solidFill>
                <a:latin typeface="Chalkboard" panose="03050602040202020205" pitchFamily="66" charset="77"/>
              </a:rPr>
              <a:t>will be known.</a:t>
            </a:r>
          </a:p>
          <a:p>
            <a:pPr marL="342900" indent="-342900" algn="ctr">
              <a:lnSpc>
                <a:spcPct val="150000"/>
              </a:lnSpc>
              <a:buFont typeface="Arial" panose="020B0604020202020204" pitchFamily="34" charset="0"/>
              <a:buChar char="•"/>
            </a:pPr>
            <a:r>
              <a:rPr lang="en-IN" sz="2380" dirty="0">
                <a:solidFill>
                  <a:schemeClr val="bg1"/>
                </a:solidFill>
                <a:latin typeface="Chalkboard" panose="03050602040202020205" pitchFamily="66" charset="77"/>
              </a:rPr>
              <a:t>Will help </a:t>
            </a:r>
            <a:r>
              <a:rPr lang="en-IN" sz="2380" u="sng" dirty="0">
                <a:solidFill>
                  <a:schemeClr val="bg1"/>
                </a:solidFill>
                <a:latin typeface="Chalkboard" panose="03050602040202020205" pitchFamily="66" charset="77"/>
              </a:rPr>
              <a:t>manage</a:t>
            </a:r>
            <a:r>
              <a:rPr lang="en-IN" sz="2380" dirty="0">
                <a:solidFill>
                  <a:schemeClr val="bg1"/>
                </a:solidFill>
                <a:latin typeface="Chalkboard" panose="03050602040202020205" pitchFamily="66" charset="77"/>
              </a:rPr>
              <a:t> routine/classes.</a:t>
            </a:r>
          </a:p>
          <a:p>
            <a:pPr marL="342900" indent="-342900" algn="ctr">
              <a:lnSpc>
                <a:spcPct val="150000"/>
              </a:lnSpc>
              <a:buFont typeface="Arial" panose="020B0604020202020204" pitchFamily="34" charset="0"/>
              <a:buChar char="•"/>
            </a:pPr>
            <a:r>
              <a:rPr lang="en-IN" sz="2380" u="sng" dirty="0">
                <a:solidFill>
                  <a:schemeClr val="bg1"/>
                </a:solidFill>
                <a:latin typeface="Chalkboard" panose="03050602040202020205" pitchFamily="66" charset="77"/>
              </a:rPr>
              <a:t>Effective communication</a:t>
            </a:r>
          </a:p>
          <a:p>
            <a:pPr marL="342900" indent="-342900">
              <a:buFont typeface="Arial" panose="020B0604020202020204" pitchFamily="34" charset="0"/>
              <a:buChar char="•"/>
            </a:pPr>
            <a:endParaRPr lang="en-IN" sz="2380" dirty="0">
              <a:solidFill>
                <a:schemeClr val="bg1"/>
              </a:solidFill>
              <a:latin typeface="Chalkboard" panose="03050602040202020205" pitchFamily="66" charset="77"/>
            </a:endParaRPr>
          </a:p>
          <a:p>
            <a:pPr marL="342900" indent="-342900">
              <a:buFont typeface="Arial" panose="020B0604020202020204" pitchFamily="34" charset="0"/>
              <a:buChar char="•"/>
            </a:pPr>
            <a:endParaRPr lang="en-IN" sz="2380" dirty="0">
              <a:solidFill>
                <a:schemeClr val="bg1"/>
              </a:solidFill>
              <a:latin typeface="Chalkboard" panose="03050602040202020205" pitchFamily="66" charset="77"/>
            </a:endParaRPr>
          </a:p>
          <a:p>
            <a:pPr marL="342900" indent="-342900">
              <a:buFont typeface="Arial" panose="020B0604020202020204" pitchFamily="34" charset="0"/>
              <a:buChar char="•"/>
            </a:pPr>
            <a:endParaRPr lang="en-IN" sz="2380" dirty="0">
              <a:solidFill>
                <a:schemeClr val="bg1"/>
              </a:solidFill>
              <a:latin typeface="Chalkboard" panose="03050602040202020205" pitchFamily="66" charset="77"/>
            </a:endParaRPr>
          </a:p>
          <a:p>
            <a:pPr marL="342900" indent="-342900">
              <a:buFont typeface="Arial" panose="020B0604020202020204" pitchFamily="34" charset="0"/>
              <a:buChar char="•"/>
            </a:pPr>
            <a:endParaRPr lang="en-IN" sz="2380" dirty="0">
              <a:solidFill>
                <a:schemeClr val="bg1"/>
              </a:solidFill>
              <a:latin typeface="Chalkboard" panose="03050602040202020205" pitchFamily="66" charset="77"/>
            </a:endParaRPr>
          </a:p>
        </p:txBody>
      </p:sp>
      <p:sp>
        <p:nvSpPr>
          <p:cNvPr id="10" name="Rounded Rectangle 9">
            <a:extLst>
              <a:ext uri="{FF2B5EF4-FFF2-40B4-BE49-F238E27FC236}">
                <a16:creationId xmlns:a16="http://schemas.microsoft.com/office/drawing/2014/main" id="{0DF0E48A-4AB5-C540-B79B-81C462CE9D7A}"/>
              </a:ext>
            </a:extLst>
          </p:cNvPr>
          <p:cNvSpPr/>
          <p:nvPr/>
        </p:nvSpPr>
        <p:spPr>
          <a:xfrm>
            <a:off x="8189258" y="1870156"/>
            <a:ext cx="3603813" cy="4329741"/>
          </a:xfrm>
          <a:prstGeom prst="roundRect">
            <a:avLst/>
          </a:prstGeom>
          <a:solidFill>
            <a:schemeClr val="accent5">
              <a:lumMod val="20000"/>
              <a:lumOff val="80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Arial" panose="020B0604020202020204" pitchFamily="34" charset="0"/>
              <a:buChar char="•"/>
            </a:pPr>
            <a:r>
              <a:rPr lang="en-US" sz="2380" u="sng" dirty="0">
                <a:solidFill>
                  <a:schemeClr val="bg1"/>
                </a:solidFill>
                <a:latin typeface="Chalkboard" panose="03050602040202020205" pitchFamily="66" charset="77"/>
              </a:rPr>
              <a:t>Early</a:t>
            </a:r>
            <a:r>
              <a:rPr lang="en-US" sz="2380" dirty="0">
                <a:solidFill>
                  <a:schemeClr val="bg1"/>
                </a:solidFill>
                <a:latin typeface="Chalkboard" panose="03050602040202020205" pitchFamily="66" charset="77"/>
              </a:rPr>
              <a:t> problem detection</a:t>
            </a:r>
          </a:p>
          <a:p>
            <a:pPr marL="285750" indent="-285750">
              <a:buFont typeface="Arial" panose="020B0604020202020204" pitchFamily="34" charset="0"/>
              <a:buChar char="•"/>
            </a:pPr>
            <a:r>
              <a:rPr lang="en-US" sz="2380" u="sng" dirty="0">
                <a:solidFill>
                  <a:schemeClr val="bg1"/>
                </a:solidFill>
                <a:latin typeface="Chalkboard" panose="03050602040202020205" pitchFamily="66" charset="77"/>
              </a:rPr>
              <a:t>Regular maintenan</a:t>
            </a:r>
            <a:r>
              <a:rPr lang="en-US" sz="2380" dirty="0">
                <a:solidFill>
                  <a:schemeClr val="bg1"/>
                </a:solidFill>
                <a:latin typeface="Chalkboard" panose="03050602040202020205" pitchFamily="66" charset="77"/>
              </a:rPr>
              <a:t>ce</a:t>
            </a:r>
          </a:p>
          <a:p>
            <a:pPr marL="285750" indent="-285750">
              <a:buFont typeface="Arial" panose="020B0604020202020204" pitchFamily="34" charset="0"/>
              <a:buChar char="•"/>
            </a:pPr>
            <a:r>
              <a:rPr lang="en-US" sz="2380" dirty="0">
                <a:solidFill>
                  <a:schemeClr val="bg1"/>
                </a:solidFill>
                <a:latin typeface="Chalkboard" panose="03050602040202020205" pitchFamily="66" charset="77"/>
              </a:rPr>
              <a:t>More efficiency </a:t>
            </a:r>
          </a:p>
          <a:p>
            <a:pPr marL="285750" indent="-285750">
              <a:buFont typeface="Arial" panose="020B0604020202020204" pitchFamily="34" charset="0"/>
              <a:buChar char="•"/>
            </a:pPr>
            <a:r>
              <a:rPr lang="en-US" sz="2380" u="sng" dirty="0">
                <a:solidFill>
                  <a:schemeClr val="bg1"/>
                </a:solidFill>
                <a:latin typeface="Chalkboard" panose="03050602040202020205" pitchFamily="66" charset="77"/>
              </a:rPr>
              <a:t>Prolonged life </a:t>
            </a:r>
            <a:r>
              <a:rPr lang="en-US" sz="2380" dirty="0">
                <a:solidFill>
                  <a:schemeClr val="bg1"/>
                </a:solidFill>
                <a:latin typeface="Chalkboard" panose="03050602040202020205" pitchFamily="66" charset="77"/>
              </a:rPr>
              <a:t>span</a:t>
            </a:r>
          </a:p>
          <a:p>
            <a:pPr marL="285750" indent="-285750">
              <a:buFont typeface="Arial" panose="020B0604020202020204" pitchFamily="34" charset="0"/>
              <a:buChar char="•"/>
            </a:pPr>
            <a:r>
              <a:rPr lang="en-US" sz="2380" dirty="0">
                <a:solidFill>
                  <a:schemeClr val="bg1"/>
                </a:solidFill>
                <a:latin typeface="Chalkboard" panose="03050602040202020205" pitchFamily="66" charset="77"/>
              </a:rPr>
              <a:t>Cancels Delays</a:t>
            </a:r>
          </a:p>
          <a:p>
            <a:pPr marL="285750" indent="-285750">
              <a:buFont typeface="Arial" panose="020B0604020202020204" pitchFamily="34" charset="0"/>
              <a:buChar char="•"/>
            </a:pPr>
            <a:r>
              <a:rPr lang="en-US" sz="2380" u="sng" dirty="0">
                <a:solidFill>
                  <a:schemeClr val="bg1"/>
                </a:solidFill>
                <a:latin typeface="Chalkboard" panose="03050602040202020205" pitchFamily="66" charset="77"/>
              </a:rPr>
              <a:t>RealTime</a:t>
            </a:r>
            <a:r>
              <a:rPr lang="en-US" sz="2380" dirty="0">
                <a:solidFill>
                  <a:schemeClr val="bg1"/>
                </a:solidFill>
                <a:latin typeface="Chalkboard" panose="03050602040202020205" pitchFamily="66" charset="77"/>
              </a:rPr>
              <a:t> monitoring</a:t>
            </a:r>
          </a:p>
          <a:p>
            <a:pPr marL="285750" indent="-285750">
              <a:buFont typeface="Arial" panose="020B0604020202020204" pitchFamily="34" charset="0"/>
              <a:buChar char="•"/>
            </a:pPr>
            <a:r>
              <a:rPr lang="en-US" sz="2380" u="sng" dirty="0">
                <a:solidFill>
                  <a:schemeClr val="bg1"/>
                </a:solidFill>
                <a:latin typeface="Chalkboard" panose="03050602040202020205" pitchFamily="66" charset="77"/>
              </a:rPr>
              <a:t>Reduction</a:t>
            </a:r>
            <a:r>
              <a:rPr lang="en-US" sz="2380" dirty="0">
                <a:solidFill>
                  <a:schemeClr val="bg1"/>
                </a:solidFill>
                <a:latin typeface="Chalkboard" panose="03050602040202020205" pitchFamily="66" charset="77"/>
              </a:rPr>
              <a:t> in </a:t>
            </a:r>
            <a:r>
              <a:rPr lang="en-US" sz="2380" u="sng" dirty="0">
                <a:solidFill>
                  <a:schemeClr val="bg1"/>
                </a:solidFill>
                <a:latin typeface="Chalkboard" panose="03050602040202020205" pitchFamily="66" charset="77"/>
              </a:rPr>
              <a:t>Cost</a:t>
            </a:r>
          </a:p>
          <a:p>
            <a:pPr marL="285750" indent="-285750">
              <a:buFont typeface="Arial" panose="020B0604020202020204" pitchFamily="34" charset="0"/>
              <a:buChar char="•"/>
            </a:pPr>
            <a:r>
              <a:rPr lang="en-US" sz="2380" u="sng" dirty="0">
                <a:solidFill>
                  <a:schemeClr val="bg1"/>
                </a:solidFill>
                <a:latin typeface="Chalkboard" panose="03050602040202020205" pitchFamily="66" charset="77"/>
              </a:rPr>
              <a:t>NO </a:t>
            </a:r>
            <a:r>
              <a:rPr lang="en-US" sz="2380" dirty="0">
                <a:solidFill>
                  <a:schemeClr val="bg1"/>
                </a:solidFill>
                <a:latin typeface="Chalkboard" panose="03050602040202020205" pitchFamily="66" charset="77"/>
              </a:rPr>
              <a:t>MAJOR</a:t>
            </a:r>
            <a:r>
              <a:rPr lang="en-US" sz="2380" u="sng" dirty="0">
                <a:solidFill>
                  <a:schemeClr val="bg1"/>
                </a:solidFill>
                <a:latin typeface="Chalkboard" panose="03050602040202020205" pitchFamily="66" charset="77"/>
              </a:rPr>
              <a:t> FALIUR</a:t>
            </a:r>
          </a:p>
          <a:p>
            <a:pPr marL="285750" indent="-285750">
              <a:buFont typeface="Arial" panose="020B0604020202020204" pitchFamily="34" charset="0"/>
              <a:buChar char="•"/>
            </a:pPr>
            <a:endParaRPr lang="en-US" sz="2380" dirty="0">
              <a:solidFill>
                <a:schemeClr val="bg1"/>
              </a:solidFill>
              <a:latin typeface="Chalkboard" panose="03050602040202020205" pitchFamily="66" charset="77"/>
            </a:endParaRPr>
          </a:p>
          <a:p>
            <a:pPr marL="285750" indent="-285750">
              <a:buFont typeface="Arial" panose="020B0604020202020204" pitchFamily="34" charset="0"/>
              <a:buChar char="•"/>
            </a:pPr>
            <a:endParaRPr lang="en-US" sz="2380" dirty="0">
              <a:solidFill>
                <a:schemeClr val="bg1"/>
              </a:solidFill>
              <a:latin typeface="Chalkboard" panose="03050602040202020205" pitchFamily="66" charset="77"/>
            </a:endParaRPr>
          </a:p>
          <a:p>
            <a:pPr marL="285750" indent="-285750">
              <a:buFont typeface="Arial" panose="020B0604020202020204" pitchFamily="34" charset="0"/>
              <a:buChar char="•"/>
            </a:pPr>
            <a:endParaRPr lang="en-US" sz="2380" u="sng" dirty="0">
              <a:solidFill>
                <a:schemeClr val="bg1"/>
              </a:solidFill>
              <a:latin typeface="Chalkboard" panose="03050602040202020205" pitchFamily="66" charset="77"/>
            </a:endParaRPr>
          </a:p>
        </p:txBody>
      </p:sp>
      <p:sp>
        <p:nvSpPr>
          <p:cNvPr id="2" name="Rounded Rectangle 1">
            <a:extLst>
              <a:ext uri="{FF2B5EF4-FFF2-40B4-BE49-F238E27FC236}">
                <a16:creationId xmlns:a16="http://schemas.microsoft.com/office/drawing/2014/main" id="{6CA178F2-B5A6-9045-927D-88AAA8FDDEB0}"/>
              </a:ext>
            </a:extLst>
          </p:cNvPr>
          <p:cNvSpPr/>
          <p:nvPr/>
        </p:nvSpPr>
        <p:spPr>
          <a:xfrm>
            <a:off x="3143667" y="2523565"/>
            <a:ext cx="1062318" cy="60960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A6D6779-BF43-CD43-ACAE-83B56DF562E9}"/>
              </a:ext>
            </a:extLst>
          </p:cNvPr>
          <p:cNvSpPr/>
          <p:nvPr/>
        </p:nvSpPr>
        <p:spPr>
          <a:xfrm>
            <a:off x="753876" y="1721224"/>
            <a:ext cx="1774171" cy="697466"/>
          </a:xfrm>
          <a:prstGeom prst="roundRect">
            <a:avLst/>
          </a:prstGeom>
          <a:solidFill>
            <a:schemeClr val="accent6">
              <a:lumMod val="5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3577A5C-2A62-F84C-8358-F718DC53A77E}"/>
              </a:ext>
            </a:extLst>
          </p:cNvPr>
          <p:cNvSpPr/>
          <p:nvPr/>
        </p:nvSpPr>
        <p:spPr>
          <a:xfrm>
            <a:off x="9421906" y="6091304"/>
            <a:ext cx="1833282" cy="457200"/>
          </a:xfrm>
          <a:prstGeom prst="roundRect">
            <a:avLst/>
          </a:prstGeom>
          <a:solidFill>
            <a:schemeClr val="accent5">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6575276-6E1B-CC4C-899A-0EDB4CCD7E2F}"/>
              </a:ext>
            </a:extLst>
          </p:cNvPr>
          <p:cNvSpPr/>
          <p:nvPr/>
        </p:nvSpPr>
        <p:spPr>
          <a:xfrm>
            <a:off x="1843088" y="5651364"/>
            <a:ext cx="2362897" cy="777133"/>
          </a:xfrm>
          <a:prstGeom prst="roundRect">
            <a:avLst/>
          </a:prstGeom>
          <a:solidFill>
            <a:srgbClr val="FFC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5479A23D-615D-0E4E-AA55-0A297C83505D}"/>
              </a:ext>
            </a:extLst>
          </p:cNvPr>
          <p:cNvSpPr/>
          <p:nvPr/>
        </p:nvSpPr>
        <p:spPr>
          <a:xfrm>
            <a:off x="6490446" y="4784488"/>
            <a:ext cx="1938618" cy="621229"/>
          </a:xfrm>
          <a:prstGeom prst="roundRect">
            <a:avLst/>
          </a:prstGeom>
          <a:solidFill>
            <a:schemeClr val="accent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073ADE22-7EE1-314A-B52F-D0871EAC4A75}"/>
              </a:ext>
            </a:extLst>
          </p:cNvPr>
          <p:cNvSpPr/>
          <p:nvPr/>
        </p:nvSpPr>
        <p:spPr>
          <a:xfrm>
            <a:off x="6511320" y="1721224"/>
            <a:ext cx="2157549" cy="697466"/>
          </a:xfrm>
          <a:prstGeom prst="roundRect">
            <a:avLst/>
          </a:prstGeom>
          <a:solidFill>
            <a:schemeClr val="accent5">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3977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11D54C-04EC-0143-BF2A-C9E17E3C3791}"/>
              </a:ext>
            </a:extLst>
          </p:cNvPr>
          <p:cNvSpPr/>
          <p:nvPr/>
        </p:nvSpPr>
        <p:spPr>
          <a:xfrm>
            <a:off x="1239230" y="495006"/>
            <a:ext cx="9710363" cy="707886"/>
          </a:xfrm>
          <a:prstGeom prst="rect">
            <a:avLst/>
          </a:prstGeom>
          <a:solidFill>
            <a:srgbClr val="4B2608"/>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b">
            <a:spAutoFit/>
          </a:bodyPr>
          <a:lstStyle/>
          <a:p>
            <a:pPr algn="ctr"/>
            <a:r>
              <a:rPr lang="en-US" sz="4000" dirty="0">
                <a:latin typeface="Bookman Old Style" panose="02050604050505020204" pitchFamily="18" charset="0"/>
              </a:rPr>
              <a:t>REASONS OF </a:t>
            </a:r>
            <a:r>
              <a:rPr lang="en-IN" sz="4000" dirty="0">
                <a:latin typeface="Bookman Old Style" panose="02050604050505020204" pitchFamily="18" charset="0"/>
              </a:rPr>
              <a:t>DETERIORATION</a:t>
            </a:r>
          </a:p>
        </p:txBody>
      </p:sp>
    </p:spTree>
    <p:extLst>
      <p:ext uri="{BB962C8B-B14F-4D97-AF65-F5344CB8AC3E}">
        <p14:creationId xmlns:p14="http://schemas.microsoft.com/office/powerpoint/2010/main" val="1781341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BDADF8-BB9C-7E43-B0E8-37089163A122}"/>
              </a:ext>
            </a:extLst>
          </p:cNvPr>
          <p:cNvSpPr/>
          <p:nvPr/>
        </p:nvSpPr>
        <p:spPr>
          <a:xfrm>
            <a:off x="1751994" y="263423"/>
            <a:ext cx="8581525" cy="707886"/>
          </a:xfrm>
          <a:prstGeom prst="rect">
            <a:avLst/>
          </a:prstGeom>
          <a:solidFill>
            <a:srgbClr val="4B2608"/>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4000" dirty="0">
                <a:latin typeface="Bookman Old Style" panose="02050604050505020204" pitchFamily="18" charset="0"/>
              </a:rPr>
              <a:t>HARDWARE COMPONENTS</a:t>
            </a:r>
          </a:p>
        </p:txBody>
      </p:sp>
      <p:sp>
        <p:nvSpPr>
          <p:cNvPr id="7" name="Oval 6">
            <a:extLst>
              <a:ext uri="{FF2B5EF4-FFF2-40B4-BE49-F238E27FC236}">
                <a16:creationId xmlns:a16="http://schemas.microsoft.com/office/drawing/2014/main" id="{ACDA43C3-1102-944A-9E70-8C045767F118}"/>
              </a:ext>
            </a:extLst>
          </p:cNvPr>
          <p:cNvSpPr/>
          <p:nvPr/>
        </p:nvSpPr>
        <p:spPr>
          <a:xfrm>
            <a:off x="7051274" y="2779161"/>
            <a:ext cx="2000250" cy="1891015"/>
          </a:xfrm>
          <a:prstGeom prst="ellipse">
            <a:avLst/>
          </a:prstGeom>
          <a:solidFill>
            <a:schemeClr val="accent4">
              <a:lumMod val="40000"/>
              <a:lumOff val="60000"/>
              <a:alpha val="34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2">
                  <a:lumMod val="10000"/>
                </a:schemeClr>
              </a:solidFill>
              <a:latin typeface="Chalkboard" panose="03050602040202020205" pitchFamily="66" charset="77"/>
            </a:endParaRPr>
          </a:p>
        </p:txBody>
      </p:sp>
      <p:sp>
        <p:nvSpPr>
          <p:cNvPr id="8" name="Oval 7">
            <a:extLst>
              <a:ext uri="{FF2B5EF4-FFF2-40B4-BE49-F238E27FC236}">
                <a16:creationId xmlns:a16="http://schemas.microsoft.com/office/drawing/2014/main" id="{2D955305-C591-3249-97EB-0E68448FA142}"/>
              </a:ext>
            </a:extLst>
          </p:cNvPr>
          <p:cNvSpPr/>
          <p:nvPr/>
        </p:nvSpPr>
        <p:spPr>
          <a:xfrm>
            <a:off x="2250464" y="1040841"/>
            <a:ext cx="2000250" cy="1891015"/>
          </a:xfrm>
          <a:prstGeom prst="ellipse">
            <a:avLst/>
          </a:prstGeom>
          <a:solidFill>
            <a:schemeClr val="accent6">
              <a:lumMod val="75000"/>
              <a:alpha val="26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dirty="0">
              <a:solidFill>
                <a:schemeClr val="bg1"/>
              </a:solidFill>
              <a:latin typeface="Chalkboard" panose="03050602040202020205" pitchFamily="66" charset="77"/>
            </a:endParaRPr>
          </a:p>
        </p:txBody>
      </p:sp>
      <p:sp>
        <p:nvSpPr>
          <p:cNvPr id="9" name="Oval 8">
            <a:extLst>
              <a:ext uri="{FF2B5EF4-FFF2-40B4-BE49-F238E27FC236}">
                <a16:creationId xmlns:a16="http://schemas.microsoft.com/office/drawing/2014/main" id="{6F948F56-36D7-314F-8976-7AA8154BCB7C}"/>
              </a:ext>
            </a:extLst>
          </p:cNvPr>
          <p:cNvSpPr/>
          <p:nvPr/>
        </p:nvSpPr>
        <p:spPr>
          <a:xfrm>
            <a:off x="8192114" y="1696208"/>
            <a:ext cx="2000250" cy="1891015"/>
          </a:xfrm>
          <a:prstGeom prst="ellipse">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2">
                    <a:lumMod val="10000"/>
                  </a:schemeClr>
                </a:solidFill>
                <a:latin typeface="Chalkboard" panose="03050602040202020205" pitchFamily="66" charset="77"/>
              </a:rPr>
              <a:t>Power</a:t>
            </a:r>
          </a:p>
          <a:p>
            <a:pPr algn="ctr"/>
            <a:r>
              <a:rPr lang="en-US" sz="2500" dirty="0">
                <a:solidFill>
                  <a:schemeClr val="tx2">
                    <a:lumMod val="10000"/>
                  </a:schemeClr>
                </a:solidFill>
                <a:latin typeface="Chalkboard" panose="03050602040202020205" pitchFamily="66" charset="77"/>
              </a:rPr>
              <a:t>supply</a:t>
            </a:r>
          </a:p>
        </p:txBody>
      </p:sp>
      <p:sp>
        <p:nvSpPr>
          <p:cNvPr id="10" name="Oval 9">
            <a:extLst>
              <a:ext uri="{FF2B5EF4-FFF2-40B4-BE49-F238E27FC236}">
                <a16:creationId xmlns:a16="http://schemas.microsoft.com/office/drawing/2014/main" id="{3EA66BD8-8216-2F46-949F-F7960B7AA577}"/>
              </a:ext>
            </a:extLst>
          </p:cNvPr>
          <p:cNvSpPr/>
          <p:nvPr/>
        </p:nvSpPr>
        <p:spPr>
          <a:xfrm>
            <a:off x="10098639" y="831210"/>
            <a:ext cx="2000250" cy="1891015"/>
          </a:xfrm>
          <a:prstGeom prst="ellipse">
            <a:avLst/>
          </a:prstGeom>
          <a:solidFill>
            <a:schemeClr val="accent5">
              <a:lumMod val="75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IN" sz="2800" dirty="0">
                <a:solidFill>
                  <a:schemeClr val="bg1"/>
                </a:solidFill>
                <a:latin typeface="Chalkboard" panose="03050602040202020205" pitchFamily="66" charset="77"/>
              </a:rPr>
              <a:t>Arduino Nano</a:t>
            </a:r>
          </a:p>
          <a:p>
            <a:pPr algn="ctr"/>
            <a:endParaRPr lang="en-US" dirty="0">
              <a:solidFill>
                <a:schemeClr val="accent5">
                  <a:lumMod val="75000"/>
                </a:schemeClr>
              </a:solidFill>
              <a:effectLst>
                <a:glow>
                  <a:schemeClr val="accent1">
                    <a:alpha val="40000"/>
                  </a:schemeClr>
                </a:glow>
              </a:effectLst>
            </a:endParaRPr>
          </a:p>
        </p:txBody>
      </p:sp>
      <p:sp>
        <p:nvSpPr>
          <p:cNvPr id="11" name="Oval 10">
            <a:extLst>
              <a:ext uri="{FF2B5EF4-FFF2-40B4-BE49-F238E27FC236}">
                <a16:creationId xmlns:a16="http://schemas.microsoft.com/office/drawing/2014/main" id="{72355D27-9877-2F4F-B4D6-2AF35FE0091F}"/>
              </a:ext>
            </a:extLst>
          </p:cNvPr>
          <p:cNvSpPr/>
          <p:nvPr/>
        </p:nvSpPr>
        <p:spPr>
          <a:xfrm>
            <a:off x="8672847" y="4068963"/>
            <a:ext cx="2000250" cy="1891015"/>
          </a:xfrm>
          <a:prstGeom prst="ellipse">
            <a:avLst/>
          </a:prstGeom>
          <a:solidFill>
            <a:schemeClr val="accent5"/>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bg1"/>
                </a:solidFill>
                <a:latin typeface="Chalkboard" panose="03050602040202020205" pitchFamily="66" charset="77"/>
              </a:rPr>
              <a:t>GSM</a:t>
            </a:r>
          </a:p>
        </p:txBody>
      </p:sp>
      <p:sp>
        <p:nvSpPr>
          <p:cNvPr id="12" name="Oval 11">
            <a:extLst>
              <a:ext uri="{FF2B5EF4-FFF2-40B4-BE49-F238E27FC236}">
                <a16:creationId xmlns:a16="http://schemas.microsoft.com/office/drawing/2014/main" id="{52BC54BA-D766-C84A-92B0-3CD398B9A252}"/>
              </a:ext>
            </a:extLst>
          </p:cNvPr>
          <p:cNvSpPr/>
          <p:nvPr/>
        </p:nvSpPr>
        <p:spPr>
          <a:xfrm>
            <a:off x="10098639" y="3906435"/>
            <a:ext cx="2000250" cy="1891015"/>
          </a:xfrm>
          <a:prstGeom prst="ellipse">
            <a:avLst/>
          </a:prstGeom>
          <a:solidFill>
            <a:schemeClr val="tx1">
              <a:alpha val="43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400" dirty="0">
              <a:solidFill>
                <a:schemeClr val="tx2">
                  <a:lumMod val="10000"/>
                </a:schemeClr>
              </a:solidFill>
              <a:latin typeface="Chalkboard" panose="03050602040202020205" pitchFamily="66" charset="77"/>
            </a:endParaRPr>
          </a:p>
        </p:txBody>
      </p:sp>
      <p:sp>
        <p:nvSpPr>
          <p:cNvPr id="13" name="Oval 12">
            <a:extLst>
              <a:ext uri="{FF2B5EF4-FFF2-40B4-BE49-F238E27FC236}">
                <a16:creationId xmlns:a16="http://schemas.microsoft.com/office/drawing/2014/main" id="{67F52EA8-E48F-CF4C-9AD4-D112AF7E08C3}"/>
              </a:ext>
            </a:extLst>
          </p:cNvPr>
          <p:cNvSpPr/>
          <p:nvPr/>
        </p:nvSpPr>
        <p:spPr>
          <a:xfrm>
            <a:off x="11444288" y="393728"/>
            <a:ext cx="300037" cy="289539"/>
          </a:xfrm>
          <a:prstGeom prst="ellipse">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62BE0F-841B-6F45-B0E4-EB192600EFE3}"/>
              </a:ext>
            </a:extLst>
          </p:cNvPr>
          <p:cNvSpPr/>
          <p:nvPr/>
        </p:nvSpPr>
        <p:spPr>
          <a:xfrm>
            <a:off x="10351293" y="2095930"/>
            <a:ext cx="300037" cy="289539"/>
          </a:xfrm>
          <a:prstGeom prst="ellipse">
            <a:avLst/>
          </a:prstGeom>
          <a:solidFill>
            <a:schemeClr val="tx1">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661749B-664C-9842-8828-1777A4F4051E}"/>
              </a:ext>
            </a:extLst>
          </p:cNvPr>
          <p:cNvSpPr/>
          <p:nvPr/>
        </p:nvSpPr>
        <p:spPr>
          <a:xfrm>
            <a:off x="11551443" y="2960715"/>
            <a:ext cx="300037" cy="289539"/>
          </a:xfrm>
          <a:prstGeom prst="ellipse">
            <a:avLst/>
          </a:prstGeom>
          <a:solidFill>
            <a:schemeClr val="accent3">
              <a:lumMod val="40000"/>
              <a:lumOff val="6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3167F68-5D19-1C41-92AD-F50FB750D04A}"/>
              </a:ext>
            </a:extLst>
          </p:cNvPr>
          <p:cNvSpPr/>
          <p:nvPr/>
        </p:nvSpPr>
        <p:spPr>
          <a:xfrm>
            <a:off x="9201150" y="5767722"/>
            <a:ext cx="300037" cy="289539"/>
          </a:xfrm>
          <a:prstGeom prst="ellipse">
            <a:avLst/>
          </a:prstGeom>
          <a:solidFill>
            <a:schemeClr val="accent1">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AB93691-E4E6-844D-B584-4AA5C55365AF}"/>
              </a:ext>
            </a:extLst>
          </p:cNvPr>
          <p:cNvSpPr/>
          <p:nvPr/>
        </p:nvSpPr>
        <p:spPr>
          <a:xfrm>
            <a:off x="10201274" y="6322566"/>
            <a:ext cx="300037" cy="289539"/>
          </a:xfrm>
          <a:prstGeom prst="ellipse">
            <a:avLst/>
          </a:prstGeom>
          <a:solidFill>
            <a:schemeClr val="tx2">
              <a:lumMod val="9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BCDCF0E-6056-CB47-B457-03354881CD68}"/>
              </a:ext>
            </a:extLst>
          </p:cNvPr>
          <p:cNvSpPr/>
          <p:nvPr/>
        </p:nvSpPr>
        <p:spPr>
          <a:xfrm>
            <a:off x="3569421" y="4327034"/>
            <a:ext cx="2000250" cy="1891015"/>
          </a:xfrm>
          <a:prstGeom prst="ellipse">
            <a:avLst/>
          </a:prstGeom>
          <a:solidFill>
            <a:schemeClr val="accent5">
              <a:lumMod val="40000"/>
              <a:lumOff val="60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pPr algn="ctr"/>
            <a:r>
              <a:rPr lang="en-IN" sz="2400" dirty="0">
                <a:solidFill>
                  <a:schemeClr val="tx2">
                    <a:lumMod val="10000"/>
                  </a:schemeClr>
                </a:solidFill>
                <a:latin typeface="Chalkboard" panose="03050602040202020205" pitchFamily="66" charset="77"/>
              </a:rPr>
              <a:t>Humidity sensor </a:t>
            </a:r>
            <a:r>
              <a:rPr lang="en-IN" sz="1200" dirty="0">
                <a:solidFill>
                  <a:schemeClr val="tx2">
                    <a:lumMod val="10000"/>
                  </a:schemeClr>
                </a:solidFill>
                <a:latin typeface="Chalkboard" panose="03050602040202020205" pitchFamily="66" charset="77"/>
              </a:rPr>
              <a:t>(DHT22/AM2302 Digital Temperature </a:t>
            </a:r>
            <a:r>
              <a:rPr lang="en-IN" sz="1200" dirty="0" err="1">
                <a:solidFill>
                  <a:schemeClr val="tx2">
                    <a:lumMod val="10000"/>
                  </a:schemeClr>
                </a:solidFill>
                <a:latin typeface="Chalkboard" panose="03050602040202020205" pitchFamily="66" charset="77"/>
              </a:rPr>
              <a:t>Humi&amp;dity</a:t>
            </a:r>
            <a:r>
              <a:rPr lang="en-IN" sz="1200" dirty="0">
                <a:solidFill>
                  <a:schemeClr val="tx2">
                    <a:lumMod val="10000"/>
                  </a:schemeClr>
                </a:solidFill>
                <a:latin typeface="Chalkboard" panose="03050602040202020205" pitchFamily="66" charset="77"/>
              </a:rPr>
              <a:t> Sensor) </a:t>
            </a:r>
          </a:p>
          <a:p>
            <a:pPr algn="ctr"/>
            <a:endParaRPr lang="en-US" dirty="0">
              <a:solidFill>
                <a:schemeClr val="accent5">
                  <a:lumMod val="75000"/>
                </a:schemeClr>
              </a:solidFill>
              <a:effectLst>
                <a:glow>
                  <a:schemeClr val="accent1">
                    <a:alpha val="40000"/>
                  </a:schemeClr>
                </a:glow>
              </a:effectLst>
            </a:endParaRPr>
          </a:p>
        </p:txBody>
      </p:sp>
      <p:sp>
        <p:nvSpPr>
          <p:cNvPr id="19" name="Oval 18">
            <a:extLst>
              <a:ext uri="{FF2B5EF4-FFF2-40B4-BE49-F238E27FC236}">
                <a16:creationId xmlns:a16="http://schemas.microsoft.com/office/drawing/2014/main" id="{625388FD-CD8A-FE48-9EF0-611630264818}"/>
              </a:ext>
            </a:extLst>
          </p:cNvPr>
          <p:cNvSpPr/>
          <p:nvPr/>
        </p:nvSpPr>
        <p:spPr>
          <a:xfrm>
            <a:off x="4548129" y="1806578"/>
            <a:ext cx="2000250" cy="1891015"/>
          </a:xfrm>
          <a:prstGeom prst="ellipse">
            <a:avLst/>
          </a:prstGeom>
          <a:solidFill>
            <a:schemeClr val="accent5">
              <a:lumMod val="75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sz="2100" b="1" dirty="0">
                <a:solidFill>
                  <a:schemeClr val="bg1"/>
                </a:solidFill>
                <a:latin typeface="Chalkboard" panose="03050602040202020205" pitchFamily="66" charset="77"/>
              </a:rPr>
              <a:t>Oil</a:t>
            </a:r>
            <a:r>
              <a:rPr lang="en-IN" sz="2100" dirty="0">
                <a:solidFill>
                  <a:schemeClr val="bg1"/>
                </a:solidFill>
                <a:latin typeface="Chalkboard" panose="03050602040202020205" pitchFamily="66" charset="77"/>
              </a:rPr>
              <a:t> temperature sensor </a:t>
            </a:r>
            <a:r>
              <a:rPr lang="en-IN" sz="1100" dirty="0">
                <a:solidFill>
                  <a:schemeClr val="bg1"/>
                </a:solidFill>
                <a:latin typeface="Chalkboard" panose="03050602040202020205" pitchFamily="66" charset="77"/>
              </a:rPr>
              <a:t>(DS18B20 Waterproof Temperature Sensor Probe)</a:t>
            </a:r>
          </a:p>
          <a:p>
            <a:pPr algn="ctr"/>
            <a:endParaRPr lang="en-US" dirty="0">
              <a:solidFill>
                <a:schemeClr val="accent5">
                  <a:lumMod val="75000"/>
                </a:schemeClr>
              </a:solidFill>
              <a:effectLst>
                <a:glow>
                  <a:schemeClr val="accent1">
                    <a:alpha val="40000"/>
                  </a:schemeClr>
                </a:glow>
              </a:effectLst>
            </a:endParaRPr>
          </a:p>
        </p:txBody>
      </p:sp>
      <p:sp>
        <p:nvSpPr>
          <p:cNvPr id="20" name="Oval 19">
            <a:extLst>
              <a:ext uri="{FF2B5EF4-FFF2-40B4-BE49-F238E27FC236}">
                <a16:creationId xmlns:a16="http://schemas.microsoft.com/office/drawing/2014/main" id="{010E376D-6327-DD4A-9950-C90E841BB564}"/>
              </a:ext>
            </a:extLst>
          </p:cNvPr>
          <p:cNvSpPr/>
          <p:nvPr/>
        </p:nvSpPr>
        <p:spPr>
          <a:xfrm>
            <a:off x="306657" y="3275277"/>
            <a:ext cx="2000250" cy="1964339"/>
          </a:xfrm>
          <a:prstGeom prst="ellipse">
            <a:avLst/>
          </a:prstGeom>
          <a:solidFill>
            <a:schemeClr val="accent6">
              <a:lumMod val="75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sz="2000" dirty="0">
                <a:solidFill>
                  <a:schemeClr val="bg1"/>
                </a:solidFill>
                <a:latin typeface="Chalkboard" panose="03050602040202020205" pitchFamily="66" charset="77"/>
              </a:rPr>
              <a:t>Winding temperature sensor </a:t>
            </a:r>
            <a:r>
              <a:rPr lang="en-IN" sz="1200" dirty="0">
                <a:solidFill>
                  <a:schemeClr val="bg1"/>
                </a:solidFill>
                <a:latin typeface="Chalkboard" panose="03050602040202020205" pitchFamily="66" charset="77"/>
              </a:rPr>
              <a:t>(LM35 Temperature sensor) </a:t>
            </a:r>
          </a:p>
          <a:p>
            <a:pPr algn="ctr"/>
            <a:endParaRPr lang="en-US" dirty="0">
              <a:solidFill>
                <a:schemeClr val="accent5">
                  <a:lumMod val="75000"/>
                </a:schemeClr>
              </a:solidFill>
              <a:effectLst>
                <a:glow>
                  <a:schemeClr val="accent1">
                    <a:alpha val="40000"/>
                  </a:schemeClr>
                </a:glow>
              </a:effectLst>
            </a:endParaRPr>
          </a:p>
        </p:txBody>
      </p:sp>
      <p:sp>
        <p:nvSpPr>
          <p:cNvPr id="21" name="Oval 20">
            <a:extLst>
              <a:ext uri="{FF2B5EF4-FFF2-40B4-BE49-F238E27FC236}">
                <a16:creationId xmlns:a16="http://schemas.microsoft.com/office/drawing/2014/main" id="{76F756B2-AE4D-0642-8D67-C26AEC3A074E}"/>
              </a:ext>
            </a:extLst>
          </p:cNvPr>
          <p:cNvSpPr/>
          <p:nvPr/>
        </p:nvSpPr>
        <p:spPr>
          <a:xfrm>
            <a:off x="5956351" y="3868939"/>
            <a:ext cx="2000250" cy="1891015"/>
          </a:xfrm>
          <a:prstGeom prst="ellipse">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sz="2800" dirty="0" err="1">
                <a:solidFill>
                  <a:schemeClr val="tx2">
                    <a:lumMod val="10000"/>
                  </a:schemeClr>
                </a:solidFill>
                <a:latin typeface="Chalkboard" panose="03050602040202020205" pitchFamily="66" charset="77"/>
              </a:rPr>
              <a:t>ArGas</a:t>
            </a:r>
            <a:r>
              <a:rPr lang="en-IN" sz="2800" dirty="0">
                <a:solidFill>
                  <a:schemeClr val="tx2">
                    <a:lumMod val="10000"/>
                  </a:schemeClr>
                </a:solidFill>
                <a:latin typeface="Chalkboard" panose="03050602040202020205" pitchFamily="66" charset="77"/>
              </a:rPr>
              <a:t> sensor </a:t>
            </a:r>
            <a:r>
              <a:rPr lang="en-IN" sz="1200" dirty="0">
                <a:solidFill>
                  <a:schemeClr val="tx2">
                    <a:lumMod val="10000"/>
                  </a:schemeClr>
                </a:solidFill>
                <a:latin typeface="Chalkboard" panose="03050602040202020205" pitchFamily="66" charset="77"/>
              </a:rPr>
              <a:t>(MQ135) 13. GSM (SIM800L)</a:t>
            </a:r>
          </a:p>
        </p:txBody>
      </p:sp>
      <p:sp>
        <p:nvSpPr>
          <p:cNvPr id="22" name="Oval 21">
            <a:extLst>
              <a:ext uri="{FF2B5EF4-FFF2-40B4-BE49-F238E27FC236}">
                <a16:creationId xmlns:a16="http://schemas.microsoft.com/office/drawing/2014/main" id="{AF89853C-12EE-584F-9D3C-8EAC58DAC84D}"/>
              </a:ext>
            </a:extLst>
          </p:cNvPr>
          <p:cNvSpPr/>
          <p:nvPr/>
        </p:nvSpPr>
        <p:spPr>
          <a:xfrm>
            <a:off x="318272" y="1150422"/>
            <a:ext cx="2000250" cy="1891015"/>
          </a:xfrm>
          <a:prstGeom prst="ellipse">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IN" sz="2400" dirty="0">
                <a:solidFill>
                  <a:schemeClr val="tx2">
                    <a:lumMod val="10000"/>
                  </a:schemeClr>
                </a:solidFill>
                <a:latin typeface="Chalkboard" panose="03050602040202020205" pitchFamily="66" charset="77"/>
              </a:rPr>
              <a:t>Current Sensor</a:t>
            </a:r>
          </a:p>
          <a:p>
            <a:pPr algn="ctr"/>
            <a:r>
              <a:rPr lang="en-IN" sz="1600" dirty="0">
                <a:solidFill>
                  <a:schemeClr val="tx2">
                    <a:lumMod val="10000"/>
                  </a:schemeClr>
                </a:solidFill>
                <a:latin typeface="Chalkboard" panose="03050602040202020205" pitchFamily="66" charset="77"/>
              </a:rPr>
              <a:t>(</a:t>
            </a:r>
            <a:r>
              <a:rPr lang="en-IN" sz="1400" b="1" dirty="0">
                <a:solidFill>
                  <a:schemeClr val="tx2">
                    <a:lumMod val="10000"/>
                  </a:schemeClr>
                </a:solidFill>
                <a:latin typeface="Chalkboard" panose="03050602040202020205" pitchFamily="66" charset="77"/>
              </a:rPr>
              <a:t>ACS712 </a:t>
            </a:r>
            <a:r>
              <a:rPr lang="en-IN" sz="1400" b="1" dirty="0" err="1">
                <a:solidFill>
                  <a:schemeClr val="tx2">
                    <a:lumMod val="10000"/>
                  </a:schemeClr>
                </a:solidFill>
                <a:latin typeface="Chalkboard" panose="03050602040202020205" pitchFamily="66" charset="77"/>
              </a:rPr>
              <a:t>CurrentSensor</a:t>
            </a:r>
            <a:r>
              <a:rPr lang="en-IN" sz="1400" b="1" dirty="0">
                <a:solidFill>
                  <a:schemeClr val="tx2">
                    <a:lumMod val="10000"/>
                  </a:schemeClr>
                </a:solidFill>
                <a:latin typeface="Chalkboard" panose="03050602040202020205" pitchFamily="66" charset="77"/>
              </a:rPr>
              <a:t>)</a:t>
            </a:r>
            <a:r>
              <a:rPr lang="en-IN" b="1" dirty="0">
                <a:solidFill>
                  <a:schemeClr val="tx2">
                    <a:lumMod val="10000"/>
                  </a:schemeClr>
                </a:solidFill>
                <a:latin typeface="Chalkboard" panose="03050602040202020205" pitchFamily="66" charset="77"/>
              </a:rPr>
              <a:t> </a:t>
            </a:r>
          </a:p>
        </p:txBody>
      </p:sp>
      <p:sp>
        <p:nvSpPr>
          <p:cNvPr id="23" name="Oval 22">
            <a:extLst>
              <a:ext uri="{FF2B5EF4-FFF2-40B4-BE49-F238E27FC236}">
                <a16:creationId xmlns:a16="http://schemas.microsoft.com/office/drawing/2014/main" id="{EAA16789-3D66-1E49-B352-2B221BB778CA}"/>
              </a:ext>
            </a:extLst>
          </p:cNvPr>
          <p:cNvSpPr/>
          <p:nvPr/>
        </p:nvSpPr>
        <p:spPr>
          <a:xfrm>
            <a:off x="2377010" y="2304746"/>
            <a:ext cx="2000250" cy="1891015"/>
          </a:xfrm>
          <a:prstGeom prst="ellipse">
            <a:avLst/>
          </a:prstGeom>
          <a:solidFill>
            <a:schemeClr val="accent4">
              <a:lumMod val="60000"/>
              <a:lumOff val="40000"/>
            </a:schemeClr>
          </a:solidFill>
          <a:ln>
            <a:solidFill>
              <a:schemeClr val="accent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sz="2400" dirty="0">
                <a:solidFill>
                  <a:schemeClr val="tx2">
                    <a:lumMod val="10000"/>
                  </a:schemeClr>
                </a:solidFill>
                <a:latin typeface="Chalkboard" panose="03050602040202020205" pitchFamily="66" charset="77"/>
              </a:rPr>
              <a:t>Oil level sensor </a:t>
            </a:r>
            <a:r>
              <a:rPr lang="en-IN" dirty="0">
                <a:solidFill>
                  <a:schemeClr val="tx2">
                    <a:lumMod val="10000"/>
                  </a:schemeClr>
                </a:solidFill>
                <a:latin typeface="Chalkboard" panose="03050602040202020205" pitchFamily="66" charset="77"/>
              </a:rPr>
              <a:t>(Float level sensor) </a:t>
            </a:r>
          </a:p>
          <a:p>
            <a:pPr algn="ctr"/>
            <a:endParaRPr lang="en-US" dirty="0">
              <a:solidFill>
                <a:schemeClr val="accent5">
                  <a:lumMod val="75000"/>
                </a:schemeClr>
              </a:solidFill>
              <a:effectLst>
                <a:glow>
                  <a:schemeClr val="accent1">
                    <a:alpha val="40000"/>
                  </a:schemeClr>
                </a:glow>
              </a:effectLst>
            </a:endParaRPr>
          </a:p>
        </p:txBody>
      </p:sp>
      <p:sp>
        <p:nvSpPr>
          <p:cNvPr id="24" name="Oval 23">
            <a:extLst>
              <a:ext uri="{FF2B5EF4-FFF2-40B4-BE49-F238E27FC236}">
                <a16:creationId xmlns:a16="http://schemas.microsoft.com/office/drawing/2014/main" id="{0ECCF748-6F9B-E744-8846-F20EB5C45CF4}"/>
              </a:ext>
            </a:extLst>
          </p:cNvPr>
          <p:cNvSpPr/>
          <p:nvPr/>
        </p:nvSpPr>
        <p:spPr>
          <a:xfrm>
            <a:off x="6210307" y="3366290"/>
            <a:ext cx="300037" cy="289539"/>
          </a:xfrm>
          <a:prstGeom prst="ellipse">
            <a:avLst/>
          </a:prstGeom>
          <a:solidFill>
            <a:schemeClr val="tx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D4C66AB-FD71-D643-841F-752819A1E796}"/>
              </a:ext>
            </a:extLst>
          </p:cNvPr>
          <p:cNvSpPr/>
          <p:nvPr/>
        </p:nvSpPr>
        <p:spPr>
          <a:xfrm>
            <a:off x="2240749" y="2869703"/>
            <a:ext cx="300037" cy="289539"/>
          </a:xfrm>
          <a:prstGeom prst="ellipse">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FDF5158-2D74-DA44-BB0E-682681738D49}"/>
              </a:ext>
            </a:extLst>
          </p:cNvPr>
          <p:cNvSpPr/>
          <p:nvPr/>
        </p:nvSpPr>
        <p:spPr>
          <a:xfrm>
            <a:off x="1601976" y="4860082"/>
            <a:ext cx="300037" cy="289539"/>
          </a:xfrm>
          <a:prstGeom prst="ellipse">
            <a:avLst/>
          </a:prstGeom>
          <a:solidFill>
            <a:schemeClr val="tx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66B1F67-19CE-1D44-8B09-D89691525C68}"/>
              </a:ext>
            </a:extLst>
          </p:cNvPr>
          <p:cNvSpPr/>
          <p:nvPr/>
        </p:nvSpPr>
        <p:spPr>
          <a:xfrm>
            <a:off x="341019" y="1061684"/>
            <a:ext cx="300037" cy="280738"/>
          </a:xfrm>
          <a:prstGeom prst="ellipse">
            <a:avLst/>
          </a:prstGeom>
          <a:solidFill>
            <a:schemeClr val="accent2">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6379966-8C99-A94F-8ED1-1404966F045C}"/>
              </a:ext>
            </a:extLst>
          </p:cNvPr>
          <p:cNvSpPr/>
          <p:nvPr/>
        </p:nvSpPr>
        <p:spPr>
          <a:xfrm>
            <a:off x="6374384" y="3552824"/>
            <a:ext cx="300037" cy="289539"/>
          </a:xfrm>
          <a:prstGeom prst="ellipse">
            <a:avLst/>
          </a:prstGeom>
          <a:solidFill>
            <a:schemeClr val="accent1">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7820ED7-F086-794E-A01E-98C62F36BA3A}"/>
              </a:ext>
            </a:extLst>
          </p:cNvPr>
          <p:cNvSpPr/>
          <p:nvPr/>
        </p:nvSpPr>
        <p:spPr>
          <a:xfrm>
            <a:off x="326171" y="6292267"/>
            <a:ext cx="351591" cy="350135"/>
          </a:xfrm>
          <a:prstGeom prst="ellipse">
            <a:avLst/>
          </a:prstGeom>
          <a:solidFill>
            <a:schemeClr val="accent1">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C664BFA-3098-8341-9A5A-639505F728CB}"/>
              </a:ext>
            </a:extLst>
          </p:cNvPr>
          <p:cNvSpPr/>
          <p:nvPr/>
        </p:nvSpPr>
        <p:spPr>
          <a:xfrm>
            <a:off x="5247372" y="5402088"/>
            <a:ext cx="300037" cy="289539"/>
          </a:xfrm>
          <a:prstGeom prst="ellipse">
            <a:avLst/>
          </a:prstGeom>
          <a:solidFill>
            <a:schemeClr val="accent3">
              <a:lumMod val="40000"/>
              <a:lumOff val="60000"/>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4C00C00-CF99-754F-85AD-10D6740659F7}"/>
              </a:ext>
            </a:extLst>
          </p:cNvPr>
          <p:cNvSpPr/>
          <p:nvPr/>
        </p:nvSpPr>
        <p:spPr>
          <a:xfrm>
            <a:off x="2168503" y="5546857"/>
            <a:ext cx="300037" cy="289539"/>
          </a:xfrm>
          <a:prstGeom prst="ellipse">
            <a:avLst/>
          </a:prstGeom>
          <a:solidFill>
            <a:schemeClr val="accent3">
              <a:lumMod val="40000"/>
              <a:lumOff val="6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15E3E70-25C0-A045-8D29-0B58234DBFAA}"/>
              </a:ext>
            </a:extLst>
          </p:cNvPr>
          <p:cNvSpPr/>
          <p:nvPr/>
        </p:nvSpPr>
        <p:spPr>
          <a:xfrm>
            <a:off x="1947848" y="4670176"/>
            <a:ext cx="2000250" cy="1891015"/>
          </a:xfrm>
          <a:prstGeom prst="ellipse">
            <a:avLst/>
          </a:prstGeom>
          <a:solidFill>
            <a:schemeClr val="accent4">
              <a:lumMod val="40000"/>
              <a:lumOff val="60000"/>
              <a:alpha val="34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2">
                  <a:lumMod val="10000"/>
                </a:schemeClr>
              </a:solidFill>
              <a:latin typeface="Chalkboard" panose="03050602040202020205" pitchFamily="66" charset="77"/>
            </a:endParaRPr>
          </a:p>
        </p:txBody>
      </p:sp>
    </p:spTree>
    <p:extLst>
      <p:ext uri="{BB962C8B-B14F-4D97-AF65-F5344CB8AC3E}">
        <p14:creationId xmlns:p14="http://schemas.microsoft.com/office/powerpoint/2010/main" val="2249508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530919-9672-5A40-9F70-06D878F5C2C4}"/>
              </a:ext>
            </a:extLst>
          </p:cNvPr>
          <p:cNvSpPr/>
          <p:nvPr/>
        </p:nvSpPr>
        <p:spPr>
          <a:xfrm>
            <a:off x="3731172" y="511064"/>
            <a:ext cx="4740165" cy="567559"/>
          </a:xfrm>
          <a:prstGeom prst="rect">
            <a:avLst/>
          </a:prstGeom>
          <a:solidFill>
            <a:srgbClr val="4B26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ookman Old Style" panose="02050604050505020204" pitchFamily="18" charset="0"/>
              </a:rPr>
              <a:t>SENSOR DETAILS</a:t>
            </a:r>
          </a:p>
        </p:txBody>
      </p:sp>
      <p:pic>
        <p:nvPicPr>
          <p:cNvPr id="9" name="Picture 8">
            <a:extLst>
              <a:ext uri="{FF2B5EF4-FFF2-40B4-BE49-F238E27FC236}">
                <a16:creationId xmlns:a16="http://schemas.microsoft.com/office/drawing/2014/main" id="{F1ED11B4-800D-C846-A666-48E380387D71}"/>
              </a:ext>
            </a:extLst>
          </p:cNvPr>
          <p:cNvPicPr>
            <a:picLocks noChangeAspect="1"/>
          </p:cNvPicPr>
          <p:nvPr/>
        </p:nvPicPr>
        <p:blipFill>
          <a:blip r:embed="rId2"/>
          <a:stretch>
            <a:fillRect/>
          </a:stretch>
        </p:blipFill>
        <p:spPr>
          <a:xfrm>
            <a:off x="388883" y="1474076"/>
            <a:ext cx="2577662" cy="2577662"/>
          </a:xfrm>
          <a:prstGeom prst="rect">
            <a:avLst/>
          </a:prstGeom>
        </p:spPr>
      </p:pic>
      <p:pic>
        <p:nvPicPr>
          <p:cNvPr id="14" name="Picture 13">
            <a:extLst>
              <a:ext uri="{FF2B5EF4-FFF2-40B4-BE49-F238E27FC236}">
                <a16:creationId xmlns:a16="http://schemas.microsoft.com/office/drawing/2014/main" id="{2CFBB058-72AD-BF4B-8B58-1E0A867DBDD6}"/>
              </a:ext>
            </a:extLst>
          </p:cNvPr>
          <p:cNvPicPr>
            <a:picLocks noChangeAspect="1"/>
          </p:cNvPicPr>
          <p:nvPr/>
        </p:nvPicPr>
        <p:blipFill>
          <a:blip r:embed="rId3"/>
          <a:stretch>
            <a:fillRect/>
          </a:stretch>
        </p:blipFill>
        <p:spPr>
          <a:xfrm>
            <a:off x="9238593" y="4188372"/>
            <a:ext cx="2577662" cy="2577662"/>
          </a:xfrm>
          <a:prstGeom prst="rect">
            <a:avLst/>
          </a:prstGeom>
        </p:spPr>
      </p:pic>
      <p:sp>
        <p:nvSpPr>
          <p:cNvPr id="15" name="Rectangle 14">
            <a:extLst>
              <a:ext uri="{FF2B5EF4-FFF2-40B4-BE49-F238E27FC236}">
                <a16:creationId xmlns:a16="http://schemas.microsoft.com/office/drawing/2014/main" id="{2596828B-BEE1-1045-A38E-B89C1E077100}"/>
              </a:ext>
            </a:extLst>
          </p:cNvPr>
          <p:cNvSpPr/>
          <p:nvPr/>
        </p:nvSpPr>
        <p:spPr>
          <a:xfrm>
            <a:off x="11046372" y="4188372"/>
            <a:ext cx="769883" cy="5728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E9B1997-8351-6B4B-AFCF-975AF3C540EA}"/>
              </a:ext>
            </a:extLst>
          </p:cNvPr>
          <p:cNvSpPr/>
          <p:nvPr/>
        </p:nvSpPr>
        <p:spPr>
          <a:xfrm>
            <a:off x="3731172" y="1555531"/>
            <a:ext cx="7041931" cy="195492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AC9CA5A-0C80-BB49-8719-9CF512E641D6}"/>
              </a:ext>
            </a:extLst>
          </p:cNvPr>
          <p:cNvSpPr/>
          <p:nvPr/>
        </p:nvSpPr>
        <p:spPr>
          <a:xfrm>
            <a:off x="3394842" y="1376855"/>
            <a:ext cx="7126013" cy="19023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u="sng" dirty="0">
                <a:solidFill>
                  <a:schemeClr val="bg1"/>
                </a:solidFill>
                <a:latin typeface="Chalkboard" panose="03050602040202020205" pitchFamily="66" charset="77"/>
              </a:rPr>
              <a:t>Voltage and Current sensor</a:t>
            </a:r>
            <a:r>
              <a:rPr lang="en-IN" sz="2400" dirty="0">
                <a:solidFill>
                  <a:schemeClr val="bg1"/>
                </a:solidFill>
                <a:latin typeface="Chalkboard" panose="03050602040202020205" pitchFamily="66" charset="77"/>
              </a:rPr>
              <a:t>: </a:t>
            </a:r>
            <a:r>
              <a:rPr lang="en-IN" sz="2200" dirty="0">
                <a:solidFill>
                  <a:schemeClr val="bg1"/>
                </a:solidFill>
                <a:latin typeface="Chalkboard" panose="03050602040202020205" pitchFamily="66" charset="77"/>
              </a:rPr>
              <a:t>Measure the voltage and current output in the PCMN module</a:t>
            </a:r>
            <a:r>
              <a:rPr lang="en-IN" sz="2400" dirty="0">
                <a:solidFill>
                  <a:schemeClr val="bg1"/>
                </a:solidFill>
                <a:latin typeface="Chalkboard" panose="03050602040202020205" pitchFamily="66" charset="77"/>
              </a:rPr>
              <a:t>. </a:t>
            </a:r>
          </a:p>
        </p:txBody>
      </p:sp>
      <p:sp>
        <p:nvSpPr>
          <p:cNvPr id="22" name="Rectangle 21">
            <a:extLst>
              <a:ext uri="{FF2B5EF4-FFF2-40B4-BE49-F238E27FC236}">
                <a16:creationId xmlns:a16="http://schemas.microsoft.com/office/drawing/2014/main" id="{E1D4F90E-3F44-044E-93A7-AD3597E9503C}"/>
              </a:ext>
            </a:extLst>
          </p:cNvPr>
          <p:cNvSpPr/>
          <p:nvPr/>
        </p:nvSpPr>
        <p:spPr>
          <a:xfrm>
            <a:off x="625365" y="4598276"/>
            <a:ext cx="7041931" cy="195492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1468E4-7EAE-BE4C-B9D2-F3A1C5C34B2C}"/>
              </a:ext>
            </a:extLst>
          </p:cNvPr>
          <p:cNvSpPr/>
          <p:nvPr/>
        </p:nvSpPr>
        <p:spPr>
          <a:xfrm>
            <a:off x="877614" y="4376246"/>
            <a:ext cx="7126013" cy="19023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u="sng" dirty="0">
                <a:solidFill>
                  <a:schemeClr val="bg1"/>
                </a:solidFill>
                <a:latin typeface="Chalkboard" panose="03050602040202020205" pitchFamily="66" charset="77"/>
              </a:rPr>
              <a:t>Winding temperature sensor:</a:t>
            </a:r>
            <a:r>
              <a:rPr lang="en-IN" sz="2000" dirty="0">
                <a:solidFill>
                  <a:schemeClr val="bg1"/>
                </a:solidFill>
                <a:latin typeface="Chalkboard" panose="03050602040202020205" pitchFamily="66" charset="77"/>
              </a:rPr>
              <a:t> Measure the temperature in the transformer windings. The rise in voltage temperature increases the voltage of the windings which is not good for the health of the </a:t>
            </a:r>
            <a:r>
              <a:rPr lang="en-IN" sz="2000" dirty="0" err="1">
                <a:solidFill>
                  <a:schemeClr val="bg1"/>
                </a:solidFill>
                <a:latin typeface="Chalkboard" panose="03050602040202020205" pitchFamily="66" charset="77"/>
              </a:rPr>
              <a:t>transforme</a:t>
            </a:r>
            <a:endParaRPr lang="en-IN" sz="2000" dirty="0">
              <a:solidFill>
                <a:schemeClr val="bg1"/>
              </a:solidFill>
              <a:latin typeface="Chalkboard" panose="03050602040202020205" pitchFamily="66" charset="77"/>
            </a:endParaRPr>
          </a:p>
        </p:txBody>
      </p:sp>
    </p:spTree>
    <p:extLst>
      <p:ext uri="{BB962C8B-B14F-4D97-AF65-F5344CB8AC3E}">
        <p14:creationId xmlns:p14="http://schemas.microsoft.com/office/powerpoint/2010/main" val="2646163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530919-9672-5A40-9F70-06D878F5C2C4}"/>
              </a:ext>
            </a:extLst>
          </p:cNvPr>
          <p:cNvSpPr/>
          <p:nvPr/>
        </p:nvSpPr>
        <p:spPr>
          <a:xfrm>
            <a:off x="3731172" y="511064"/>
            <a:ext cx="4740165" cy="567559"/>
          </a:xfrm>
          <a:prstGeom prst="rect">
            <a:avLst/>
          </a:prstGeom>
          <a:solidFill>
            <a:srgbClr val="4B26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ookman Old Style" panose="02050604050505020204" pitchFamily="18" charset="0"/>
              </a:rPr>
              <a:t>SENSOR DETAILS</a:t>
            </a:r>
          </a:p>
        </p:txBody>
      </p:sp>
      <p:sp>
        <p:nvSpPr>
          <p:cNvPr id="18" name="Rectangle 17">
            <a:extLst>
              <a:ext uri="{FF2B5EF4-FFF2-40B4-BE49-F238E27FC236}">
                <a16:creationId xmlns:a16="http://schemas.microsoft.com/office/drawing/2014/main" id="{8E9B1997-8351-6B4B-AFCF-975AF3C540EA}"/>
              </a:ext>
            </a:extLst>
          </p:cNvPr>
          <p:cNvSpPr/>
          <p:nvPr/>
        </p:nvSpPr>
        <p:spPr>
          <a:xfrm>
            <a:off x="3731172" y="1555531"/>
            <a:ext cx="7041931" cy="195492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AC9CA5A-0C80-BB49-8719-9CF512E641D6}"/>
              </a:ext>
            </a:extLst>
          </p:cNvPr>
          <p:cNvSpPr/>
          <p:nvPr/>
        </p:nvSpPr>
        <p:spPr>
          <a:xfrm>
            <a:off x="3394842" y="1376855"/>
            <a:ext cx="7126013" cy="19023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u="sng" dirty="0">
                <a:solidFill>
                  <a:schemeClr val="bg1"/>
                </a:solidFill>
                <a:latin typeface="Chalkboard" panose="03050602040202020205" pitchFamily="66" charset="77"/>
              </a:rPr>
              <a:t>Oil Temperature sensor</a:t>
            </a:r>
            <a:r>
              <a:rPr lang="en-IN" sz="2000" dirty="0">
                <a:solidFill>
                  <a:schemeClr val="bg1"/>
                </a:solidFill>
                <a:latin typeface="Chalkboard" panose="03050602040202020205" pitchFamily="66" charset="77"/>
              </a:rPr>
              <a:t>: The transformer is filled with oil. It measures the temperature of the transformer oil. Float level sensor: The level of oil in the transformer is measured with this. Very low oil levels in the transformer will result in overheating of the windings and the very high oil level can cause over-pressurization when oil expands. </a:t>
            </a:r>
          </a:p>
        </p:txBody>
      </p:sp>
      <p:sp>
        <p:nvSpPr>
          <p:cNvPr id="22" name="Rectangle 21">
            <a:extLst>
              <a:ext uri="{FF2B5EF4-FFF2-40B4-BE49-F238E27FC236}">
                <a16:creationId xmlns:a16="http://schemas.microsoft.com/office/drawing/2014/main" id="{E1D4F90E-3F44-044E-93A7-AD3597E9503C}"/>
              </a:ext>
            </a:extLst>
          </p:cNvPr>
          <p:cNvSpPr/>
          <p:nvPr/>
        </p:nvSpPr>
        <p:spPr>
          <a:xfrm>
            <a:off x="625365" y="4598276"/>
            <a:ext cx="7041931" cy="195492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1468E4-7EAE-BE4C-B9D2-F3A1C5C34B2C}"/>
              </a:ext>
            </a:extLst>
          </p:cNvPr>
          <p:cNvSpPr/>
          <p:nvPr/>
        </p:nvSpPr>
        <p:spPr>
          <a:xfrm>
            <a:off x="877614" y="4376246"/>
            <a:ext cx="7126013" cy="19023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u="sng" dirty="0">
                <a:solidFill>
                  <a:schemeClr val="bg1"/>
                </a:solidFill>
                <a:latin typeface="Chalkboard" panose="03050602040202020205" pitchFamily="66" charset="77"/>
              </a:rPr>
              <a:t>Humidity Sensor</a:t>
            </a:r>
            <a:r>
              <a:rPr lang="en-IN" sz="2000" u="sng" dirty="0">
                <a:solidFill>
                  <a:schemeClr val="bg1"/>
                </a:solidFill>
                <a:latin typeface="Chalkboard" panose="03050602040202020205" pitchFamily="66" charset="77"/>
              </a:rPr>
              <a:t>: </a:t>
            </a:r>
            <a:r>
              <a:rPr lang="en-IN" sz="2000" dirty="0">
                <a:solidFill>
                  <a:schemeClr val="bg1"/>
                </a:solidFill>
                <a:latin typeface="Chalkboard" panose="03050602040202020205" pitchFamily="66" charset="77"/>
              </a:rPr>
              <a:t>The humidity sensor is mounted outside of the transformer to measure the humidity in the environment. </a:t>
            </a:r>
          </a:p>
        </p:txBody>
      </p:sp>
      <p:pic>
        <p:nvPicPr>
          <p:cNvPr id="2" name="Picture 1">
            <a:extLst>
              <a:ext uri="{FF2B5EF4-FFF2-40B4-BE49-F238E27FC236}">
                <a16:creationId xmlns:a16="http://schemas.microsoft.com/office/drawing/2014/main" id="{ADE0D3CE-22A8-FA4C-9128-CBC0D73AC847}"/>
              </a:ext>
            </a:extLst>
          </p:cNvPr>
          <p:cNvPicPr>
            <a:picLocks noChangeAspect="1"/>
          </p:cNvPicPr>
          <p:nvPr/>
        </p:nvPicPr>
        <p:blipFill>
          <a:blip r:embed="rId2"/>
          <a:stretch>
            <a:fillRect/>
          </a:stretch>
        </p:blipFill>
        <p:spPr>
          <a:xfrm>
            <a:off x="207580" y="1376855"/>
            <a:ext cx="2577661" cy="2577661"/>
          </a:xfrm>
          <a:prstGeom prst="rect">
            <a:avLst/>
          </a:prstGeom>
        </p:spPr>
      </p:pic>
      <p:pic>
        <p:nvPicPr>
          <p:cNvPr id="3" name="Picture 2">
            <a:extLst>
              <a:ext uri="{FF2B5EF4-FFF2-40B4-BE49-F238E27FC236}">
                <a16:creationId xmlns:a16="http://schemas.microsoft.com/office/drawing/2014/main" id="{D32A6B61-F35A-C045-93F8-A0C39DE296D3}"/>
              </a:ext>
            </a:extLst>
          </p:cNvPr>
          <p:cNvPicPr>
            <a:picLocks noChangeAspect="1"/>
          </p:cNvPicPr>
          <p:nvPr/>
        </p:nvPicPr>
        <p:blipFill>
          <a:blip r:embed="rId3"/>
          <a:stretch>
            <a:fillRect/>
          </a:stretch>
        </p:blipFill>
        <p:spPr>
          <a:xfrm>
            <a:off x="8350688" y="4144186"/>
            <a:ext cx="3494471" cy="2409014"/>
          </a:xfrm>
          <a:prstGeom prst="rect">
            <a:avLst/>
          </a:prstGeom>
        </p:spPr>
      </p:pic>
    </p:spTree>
    <p:extLst>
      <p:ext uri="{BB962C8B-B14F-4D97-AF65-F5344CB8AC3E}">
        <p14:creationId xmlns:p14="http://schemas.microsoft.com/office/powerpoint/2010/main" val="1750655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530919-9672-5A40-9F70-06D878F5C2C4}"/>
              </a:ext>
            </a:extLst>
          </p:cNvPr>
          <p:cNvSpPr/>
          <p:nvPr/>
        </p:nvSpPr>
        <p:spPr>
          <a:xfrm>
            <a:off x="3731172" y="511064"/>
            <a:ext cx="4740165" cy="567559"/>
          </a:xfrm>
          <a:prstGeom prst="rect">
            <a:avLst/>
          </a:prstGeom>
          <a:solidFill>
            <a:srgbClr val="4B26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ookman Old Style" panose="02050604050505020204" pitchFamily="18" charset="0"/>
              </a:rPr>
              <a:t>SENSOR DETAILS</a:t>
            </a:r>
          </a:p>
        </p:txBody>
      </p:sp>
      <p:sp>
        <p:nvSpPr>
          <p:cNvPr id="18" name="Rectangle 17">
            <a:extLst>
              <a:ext uri="{FF2B5EF4-FFF2-40B4-BE49-F238E27FC236}">
                <a16:creationId xmlns:a16="http://schemas.microsoft.com/office/drawing/2014/main" id="{8E9B1997-8351-6B4B-AFCF-975AF3C540EA}"/>
              </a:ext>
            </a:extLst>
          </p:cNvPr>
          <p:cNvSpPr/>
          <p:nvPr/>
        </p:nvSpPr>
        <p:spPr>
          <a:xfrm>
            <a:off x="3731172" y="1555531"/>
            <a:ext cx="7041931" cy="195492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AC9CA5A-0C80-BB49-8719-9CF512E641D6}"/>
              </a:ext>
            </a:extLst>
          </p:cNvPr>
          <p:cNvSpPr/>
          <p:nvPr/>
        </p:nvSpPr>
        <p:spPr>
          <a:xfrm>
            <a:off x="3394842" y="1376855"/>
            <a:ext cx="7126013" cy="19023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u="sng" dirty="0">
                <a:solidFill>
                  <a:schemeClr val="bg1"/>
                </a:solidFill>
                <a:latin typeface="Chalkboard" panose="03050602040202020205" pitchFamily="66" charset="77"/>
              </a:rPr>
              <a:t>Gas Detection Sensor</a:t>
            </a:r>
            <a:r>
              <a:rPr lang="en-IN" sz="2000" dirty="0">
                <a:solidFill>
                  <a:schemeClr val="bg1"/>
                </a:solidFill>
                <a:latin typeface="Chalkboard" panose="03050602040202020205" pitchFamily="66" charset="77"/>
              </a:rPr>
              <a:t>: This sensor will measure the gas present in the oil tank. GSM module: The collected data from all the sensors is transmitted using the GSM module. The data is transmitted periodically or if there is a significant change in the parameters of the transformer.</a:t>
            </a:r>
          </a:p>
        </p:txBody>
      </p:sp>
      <p:sp>
        <p:nvSpPr>
          <p:cNvPr id="22" name="Rectangle 21">
            <a:extLst>
              <a:ext uri="{FF2B5EF4-FFF2-40B4-BE49-F238E27FC236}">
                <a16:creationId xmlns:a16="http://schemas.microsoft.com/office/drawing/2014/main" id="{E1D4F90E-3F44-044E-93A7-AD3597E9503C}"/>
              </a:ext>
            </a:extLst>
          </p:cNvPr>
          <p:cNvSpPr/>
          <p:nvPr/>
        </p:nvSpPr>
        <p:spPr>
          <a:xfrm>
            <a:off x="625365" y="4598276"/>
            <a:ext cx="7041931" cy="195492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1468E4-7EAE-BE4C-B9D2-F3A1C5C34B2C}"/>
              </a:ext>
            </a:extLst>
          </p:cNvPr>
          <p:cNvSpPr/>
          <p:nvPr/>
        </p:nvSpPr>
        <p:spPr>
          <a:xfrm>
            <a:off x="877614" y="4376246"/>
            <a:ext cx="7126013" cy="19023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u="sng" dirty="0">
                <a:solidFill>
                  <a:schemeClr val="bg1"/>
                </a:solidFill>
                <a:latin typeface="Chalkboard" panose="03050602040202020205" pitchFamily="66" charset="77"/>
              </a:rPr>
              <a:t>A float switch</a:t>
            </a:r>
            <a:r>
              <a:rPr lang="en-IN" sz="2400" dirty="0">
                <a:solidFill>
                  <a:schemeClr val="bg1"/>
                </a:solidFill>
                <a:latin typeface="Chalkboard" panose="03050602040202020205" pitchFamily="66" charset="77"/>
              </a:rPr>
              <a:t>: </a:t>
            </a:r>
            <a:r>
              <a:rPr lang="en-IN" sz="2000" dirty="0">
                <a:solidFill>
                  <a:schemeClr val="bg1"/>
                </a:solidFill>
                <a:latin typeface="Chalkboard" panose="03050602040202020205" pitchFamily="66" charset="77"/>
              </a:rPr>
              <a:t>this is a device used to detect the level of liquid within a tank. This switch will be used in the auxiliary tank to detect the oil level and calculate the main tank oil level. It will also help us to know if there is oil leakage.</a:t>
            </a:r>
          </a:p>
        </p:txBody>
      </p:sp>
      <p:pic>
        <p:nvPicPr>
          <p:cNvPr id="2" name="Picture 1">
            <a:extLst>
              <a:ext uri="{FF2B5EF4-FFF2-40B4-BE49-F238E27FC236}">
                <a16:creationId xmlns:a16="http://schemas.microsoft.com/office/drawing/2014/main" id="{6AD1F1DC-6548-894B-9574-71EDBCEF363E}"/>
              </a:ext>
            </a:extLst>
          </p:cNvPr>
          <p:cNvPicPr>
            <a:picLocks noChangeAspect="1"/>
          </p:cNvPicPr>
          <p:nvPr/>
        </p:nvPicPr>
        <p:blipFill>
          <a:blip r:embed="rId2"/>
          <a:stretch>
            <a:fillRect/>
          </a:stretch>
        </p:blipFill>
        <p:spPr>
          <a:xfrm>
            <a:off x="281153" y="1102272"/>
            <a:ext cx="2861441" cy="2861441"/>
          </a:xfrm>
          <a:prstGeom prst="rect">
            <a:avLst/>
          </a:prstGeom>
        </p:spPr>
      </p:pic>
      <p:pic>
        <p:nvPicPr>
          <p:cNvPr id="4" name="Picture 3">
            <a:extLst>
              <a:ext uri="{FF2B5EF4-FFF2-40B4-BE49-F238E27FC236}">
                <a16:creationId xmlns:a16="http://schemas.microsoft.com/office/drawing/2014/main" id="{5BAEDE48-E45E-C54F-887A-F8BB893012D6}"/>
              </a:ext>
            </a:extLst>
          </p:cNvPr>
          <p:cNvPicPr>
            <a:picLocks noChangeAspect="1"/>
          </p:cNvPicPr>
          <p:nvPr/>
        </p:nvPicPr>
        <p:blipFill>
          <a:blip r:embed="rId3"/>
          <a:stretch>
            <a:fillRect/>
          </a:stretch>
        </p:blipFill>
        <p:spPr>
          <a:xfrm>
            <a:off x="8765629" y="3922989"/>
            <a:ext cx="2735316" cy="2735316"/>
          </a:xfrm>
          <a:prstGeom prst="rect">
            <a:avLst/>
          </a:prstGeom>
        </p:spPr>
      </p:pic>
      <p:sp>
        <p:nvSpPr>
          <p:cNvPr id="5" name="Rectangle 4">
            <a:extLst>
              <a:ext uri="{FF2B5EF4-FFF2-40B4-BE49-F238E27FC236}">
                <a16:creationId xmlns:a16="http://schemas.microsoft.com/office/drawing/2014/main" id="{2A4C8A44-4EDE-344E-9858-0027B6A301E6}"/>
              </a:ext>
            </a:extLst>
          </p:cNvPr>
          <p:cNvSpPr/>
          <p:nvPr/>
        </p:nvSpPr>
        <p:spPr>
          <a:xfrm>
            <a:off x="8765629" y="3963713"/>
            <a:ext cx="1481956" cy="4020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59431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{875BAC8C-FBD7-874D-A2A5-24C186BC0910}tf10001063</Template>
  <TotalTime>931</TotalTime>
  <Words>795</Words>
  <Application>Microsoft Macintosh PowerPoint</Application>
  <PresentationFormat>Widescreen</PresentationFormat>
  <Paragraphs>107</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Bookman Old Style</vt:lpstr>
      <vt:lpstr>Britannic Bold</vt:lpstr>
      <vt:lpstr>Century Gothic</vt:lpstr>
      <vt:lpstr>Chalkboard</vt:lpstr>
      <vt:lpstr>Courier New</vt:lpstr>
      <vt:lpstr>MV Boli</vt:lpstr>
      <vt:lpstr>Noto Mono</vt:lpstr>
      <vt:lpstr>Mesh</vt:lpstr>
      <vt:lpstr>Distribution Transformer MAINTENANCE USING Iot and 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48</cp:revision>
  <dcterms:created xsi:type="dcterms:W3CDTF">2021-11-10T06:33:14Z</dcterms:created>
  <dcterms:modified xsi:type="dcterms:W3CDTF">2021-12-12T21:10:14Z</dcterms:modified>
</cp:coreProperties>
</file>